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7" r:id="rId122"/>
    <p:sldId id="376" r:id="rId123"/>
    <p:sldId id="378" r:id="rId1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7EA223E7-4D2F-42E3-BD2C-B1478C2D3403}" type="datetimeFigureOut">
              <a:rPr lang="en-US" smtClean="0"/>
              <a:t>12/17/2014</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7EA223E7-4D2F-42E3-BD2C-B1478C2D3403}" type="datetimeFigureOut">
              <a:rPr lang="en-US" smtClean="0"/>
              <a:t>12/17/2014</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7EA223E7-4D2F-42E3-BD2C-B1478C2D3403}" type="datetimeFigureOut">
              <a:rPr lang="en-US" smtClean="0"/>
              <a:t>12/17/2014</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7EA223E7-4D2F-42E3-BD2C-B1478C2D3403}" type="datetimeFigureOut">
              <a:rPr lang="en-US" smtClean="0"/>
              <a:t>12/17/2014</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7EA223E7-4D2F-42E3-BD2C-B1478C2D3403}" type="datetimeFigureOut">
              <a:rPr lang="en-US" smtClean="0"/>
              <a:t>12/17/2014</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7EA223E7-4D2F-42E3-BD2C-B1478C2D3403}" type="datetimeFigureOut">
              <a:rPr lang="en-US" smtClean="0"/>
              <a:t>12/17/2014</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7EA223E7-4D2F-42E3-BD2C-B1478C2D3403}" type="datetimeFigureOut">
              <a:rPr lang="en-US" smtClean="0"/>
              <a:t>12/17/2014</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7EA223E7-4D2F-42E3-BD2C-B1478C2D3403}" type="datetimeFigureOut">
              <a:rPr lang="en-US" smtClean="0"/>
              <a:t>12/17/2014</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7EA223E7-4D2F-42E3-BD2C-B1478C2D3403}" type="datetimeFigureOut">
              <a:rPr lang="en-US" smtClean="0"/>
              <a:t>12/17/2014</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7EA223E7-4D2F-42E3-BD2C-B1478C2D3403}" type="datetimeFigureOut">
              <a:rPr lang="en-US" smtClean="0"/>
              <a:t>12/17/2014</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7EA223E7-4D2F-42E3-BD2C-B1478C2D3403}" type="datetimeFigureOut">
              <a:rPr lang="en-US" smtClean="0"/>
              <a:t>12/17/2014</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CBA860AD-52CA-4504-A567-A1B1E70891B5}" type="slidenum">
              <a:rPr lang="en-US" smtClean="0"/>
              <a:t>‹#›</a:t>
            </a:fld>
            <a:endParaRPr lang="en-US"/>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7EA223E7-4D2F-42E3-BD2C-B1478C2D3403}" type="datetimeFigureOut">
              <a:rPr lang="en-US" smtClean="0"/>
              <a:t>12/17/2014</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CBA860AD-52CA-4504-A567-A1B1E70891B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1277607._"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1277607._"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www.goodreads.com/work/quotes/1858012" TargetMode="External"/><Relationship Id="rId2" Type="http://schemas.openxmlformats.org/officeDocument/2006/relationships/hyperlink" Target="http://www.goodreads.com/author/show/3565.Oscar_Wil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Picture of</a:t>
            </a:r>
            <a:br>
              <a:rPr lang="en-US" dirty="0" smtClean="0"/>
            </a:br>
            <a:r>
              <a:rPr lang="en-US" dirty="0" smtClean="0"/>
              <a:t>Dorian Gray</a:t>
            </a:r>
            <a:endParaRPr lang="en-US" dirty="0"/>
          </a:p>
        </p:txBody>
      </p:sp>
      <p:sp>
        <p:nvSpPr>
          <p:cNvPr id="3" name="Subtitle 2"/>
          <p:cNvSpPr>
            <a:spLocks noGrp="1"/>
          </p:cNvSpPr>
          <p:nvPr>
            <p:ph type="subTitle" idx="1"/>
          </p:nvPr>
        </p:nvSpPr>
        <p:spPr/>
        <p:txBody>
          <a:bodyPr/>
          <a:lstStyle/>
          <a:p>
            <a:r>
              <a:rPr lang="en-US" dirty="0" smtClean="0"/>
              <a:t>Quotes</a:t>
            </a:r>
            <a:endParaRPr lang="en-US" dirty="0"/>
          </a:p>
        </p:txBody>
      </p:sp>
    </p:spTree>
    <p:extLst>
      <p:ext uri="{BB962C8B-B14F-4D97-AF65-F5344CB8AC3E}">
        <p14:creationId xmlns:p14="http://schemas.microsoft.com/office/powerpoint/2010/main" val="82973684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1500"/>
                            </p:stCondLst>
                            <p:childTnLst>
                              <p:par>
                                <p:cTn id="13" presetID="38" presetClass="entr" presetSubtype="0" accel="50000" fill="hold" nodeType="after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set>
                                      <p:cBhvr>
                                        <p:cTn id="15" dur="455" fill="hold">
                                          <p:stCondLst>
                                            <p:cond delay="0"/>
                                          </p:stCondLst>
                                        </p:cTn>
                                        <p:tgtEl>
                                          <p:spTgt spid="3">
                                            <p:txEl>
                                              <p:pRg st="0" end="0"/>
                                            </p:txEl>
                                          </p:spTgt>
                                        </p:tgtEl>
                                        <p:attrNameLst>
                                          <p:attrName>style.rotation</p:attrName>
                                        </p:attrNameLst>
                                      </p:cBhvr>
                                      <p:to>
                                        <p:strVal val="-45.0"/>
                                      </p:to>
                                    </p:set>
                                    <p:anim calcmode="lin" valueType="num">
                                      <p:cBhvr>
                                        <p:cTn id="16"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am too fond of reading books to care to write them.”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976686108"/>
      </p:ext>
    </p:extLst>
  </p:cSld>
  <p:clrMapOvr>
    <a:masterClrMapping/>
  </p:clrMapOvr>
  <p:transition spd="slow">
    <p:push dir="u"/>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“When I like people immensely I never tell their names to anyone. It is like surrendering a part of them. I have grown to love secrecy. It seems to be the one thing that can make modern life mysterious or marvelous to us. The commonest thing is delightful if one only hides it. When I leave town now I never tell my people where I am going. If I did, I would lose all my pleasure. It is a silly habit, I daresay, but somehow it seems to bring a great deal of romance into one's life.”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862073858"/>
      </p:ext>
    </p:extLst>
  </p:cSld>
  <p:clrMapOvr>
    <a:masterClrMapping/>
  </p:clrMapOvr>
  <p:transition spd="slow">
    <p:push dir="u"/>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“Then I feel, Harry, that I have given away my whole soul to someone who treats it as if it were a flower to put in his coat, a bit of decoration to charm his vanity, an ornament for a summer's day.”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92144588"/>
      </p:ext>
    </p:extLst>
  </p:cSld>
  <p:clrMapOvr>
    <a:masterClrMapping/>
  </p:clrMapOvr>
  <p:transition spd="slow">
    <p:push dir="u"/>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only way to get rid of temptation is to yield to it. Resist it, and your soul grows sick with longing for the things it has forbidden to itself.”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841091276"/>
      </p:ext>
    </p:extLst>
  </p:cSld>
  <p:clrMapOvr>
    <a:masterClrMapping/>
  </p:clrMapOvr>
  <p:transition spd="slow">
    <p:push dir="u"/>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 never approve, or disapprove, of anything now. It is an absurd attitude to take towards life. We are not sent into the world to air our moral prejudices. I never take any notice of what common people say, and I never interfere with what charming people do. If a personality fascinates me, whatever mode of expression that personality selects is absolutely delightful to me.”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846707467"/>
      </p:ext>
    </p:extLst>
  </p:cSld>
  <p:clrMapOvr>
    <a:masterClrMapping/>
  </p:clrMapOvr>
  <p:transition spd="slow">
    <p:push dir="u"/>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“She is a peacock in everything but beauty!”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236436884"/>
      </p:ext>
    </p:extLst>
  </p:cSld>
  <p:clrMapOvr>
    <a:masterClrMapping/>
  </p:clrMapOvr>
  <p:transition spd="slow">
    <p:push dir="u"/>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“She knew nothing but she had everything he had lost.”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961891320"/>
      </p:ext>
    </p:extLst>
  </p:cSld>
  <p:clrMapOvr>
    <a:masterClrMapping/>
  </p:clrMapOvr>
  <p:transition spd="slow">
    <p:push dir="u"/>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“Poets are not so scrupulous as you are. They know how useful passion is for publication. Nowadays a broken heart will run to many editions."</a:t>
            </a:r>
            <a:br>
              <a:rPr lang="en-US" dirty="0"/>
            </a:br>
            <a:r>
              <a:rPr lang="en-US" dirty="0"/>
              <a:t>"I hate them for it," cried </a:t>
            </a:r>
            <a:r>
              <a:rPr lang="en-US" dirty="0" err="1"/>
              <a:t>Hallward</a:t>
            </a:r>
            <a:r>
              <a:rPr lang="en-US" dirty="0"/>
              <a:t>. "An artist should create beautiful things, but should put nothing of his own life into them. We live in an age when men treat art as if it were meant to be a form of autobiography. We have lost the abstract sense of beauty. Some day I will show the world what is it; and for that the world shall never see my portrait of Dorian Gray.”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609617228"/>
      </p:ext>
    </p:extLst>
  </p:cSld>
  <p:clrMapOvr>
    <a:masterClrMapping/>
  </p:clrMapOvr>
  <p:transition spd="slow">
    <p:push dir="u"/>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AE" dirty="0"/>
              <a:t>“في الحياة اليومية ينجو الأشرار من العقاب </a:t>
            </a:r>
            <a:br>
              <a:rPr lang="ar-AE" dirty="0"/>
            </a:br>
            <a:r>
              <a:rPr lang="ar-AE" dirty="0"/>
              <a:t>ويضيع على المحسنين الثواب </a:t>
            </a:r>
            <a:br>
              <a:rPr lang="ar-AE" dirty="0"/>
            </a:br>
            <a:r>
              <a:rPr lang="ar-AE" dirty="0"/>
              <a:t>ويجني الأقوياء ثمار النجاح </a:t>
            </a:r>
            <a:br>
              <a:rPr lang="ar-AE" dirty="0"/>
            </a:br>
            <a:r>
              <a:rPr lang="ar-AE" dirty="0"/>
              <a:t>أما الضعفاء فلهم الخيبة وسوء المآل </a:t>
            </a:r>
            <a:br>
              <a:rPr lang="ar-AE" dirty="0"/>
            </a:br>
            <a:r>
              <a:rPr lang="ar-AE" dirty="0"/>
              <a:t>هذه هي قصة الحياة !” </a:t>
            </a:r>
            <a:br>
              <a:rPr lang="ar-AE" dirty="0"/>
            </a:br>
            <a:r>
              <a:rPr lang="ar-AE" dirty="0"/>
              <a:t>― </a:t>
            </a:r>
            <a:r>
              <a:rPr lang="ar-AE" dirty="0">
                <a:hlinkClick r:id="rId2"/>
              </a:rPr>
              <a:t>أوسكار وايلد</a:t>
            </a:r>
            <a:r>
              <a:rPr lang="ar-AE" dirty="0"/>
              <a:t>, </a:t>
            </a:r>
            <a:r>
              <a:rPr lang="ar-AE" i="1" dirty="0">
                <a:hlinkClick r:id="rId3"/>
              </a:rPr>
              <a:t>صورة دوريان غراي</a:t>
            </a:r>
            <a:endParaRPr lang="en-US" dirty="0"/>
          </a:p>
        </p:txBody>
      </p:sp>
    </p:spTree>
    <p:extLst>
      <p:ext uri="{BB962C8B-B14F-4D97-AF65-F5344CB8AC3E}">
        <p14:creationId xmlns:p14="http://schemas.microsoft.com/office/powerpoint/2010/main" val="592306972"/>
      </p:ext>
    </p:extLst>
  </p:cSld>
  <p:clrMapOvr>
    <a:masterClrMapping/>
  </p:clrMapOvr>
  <p:transition spd="slow">
    <p:push dir="u"/>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“Every impulse we strangle will only poison us.”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536014780"/>
      </p:ext>
    </p:extLst>
  </p:cSld>
  <p:clrMapOvr>
    <a:masterClrMapping/>
  </p:clrMapOvr>
  <p:transition spd="slow">
    <p:push dir="u"/>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then one regrets the loss even of one's worst habits. Perhaps one regrets them the most. They are such an essential part of one's personality.”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96736741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one is in love, one always begins by deceiving one's self, and one always ends by deceiving others. That is what the world calls a romance.”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297616688"/>
      </p:ext>
    </p:extLst>
  </p:cSld>
  <p:clrMapOvr>
    <a:masterClrMapping/>
  </p:clrMapOvr>
  <p:transition spd="slow">
    <p:push dir="u"/>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can stand brute force, but brute reason is quite unbearable. There is something unfair about it's use. It is hitting below the intellect.”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07597350"/>
      </p:ext>
    </p:extLst>
  </p:cSld>
  <p:clrMapOvr>
    <a:masterClrMapping/>
  </p:clrMapOvr>
  <p:transition spd="slow">
    <p:push dir="u"/>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“Most people are boring and stupid.”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951862368"/>
      </p:ext>
    </p:extLst>
  </p:cSld>
  <p:clrMapOvr>
    <a:masterClrMapping/>
  </p:clrMapOvr>
  <p:transition spd="slow">
    <p:push dir="u"/>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fire does not destroy, it hardens”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220349118"/>
      </p:ext>
    </p:extLst>
  </p:cSld>
  <p:clrMapOvr>
    <a:masterClrMapping/>
  </p:clrMapOvr>
  <p:transition spd="slow">
    <p:push dir="u"/>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“Every effect that one produces gives one an enemy. To be popular one must be a mediocrity.”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939555606"/>
      </p:ext>
    </p:extLst>
  </p:cSld>
  <p:clrMapOvr>
    <a:masterClrMapping/>
  </p:clrMapOvr>
  <p:transition spd="slow">
    <p:push dir="u"/>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 beautiful woman risking everything for a mad passion. A few wild weeks of happiness cut short by a hideous, treacherous crime. Months of voiceless agony, and then a child born in pain. The mother snatched away by death, the boy left to solitude and the tyranny of an old and loveless man. Yes, it was an interesting background. It posed the lad, made him more perfect as it were. Behind every exquisite thing that existed, there was something tragic.”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767244526"/>
      </p:ext>
    </p:extLst>
  </p:cSld>
  <p:clrMapOvr>
    <a:masterClrMapping/>
  </p:clrMapOvr>
  <p:transition spd="slow">
    <p:push dir="u"/>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“Yes, very sensible... People die of common sense, Dorian, one lost moment at a time. Life is a moment. There is no hereafter. So make it burn always with the hardest flame.”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865299153"/>
      </p:ext>
    </p:extLst>
  </p:cSld>
  <p:clrMapOvr>
    <a:masterClrMapping/>
  </p:clrMapOvr>
  <p:transition spd="slow">
    <p:push dir="u"/>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the common world of fact the wicked were not punished, nor the good rewarded. Success was given to the strong, failure thrust upon the weak. That was all. ”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749893932"/>
      </p:ext>
    </p:extLst>
  </p:cSld>
  <p:clrMapOvr>
    <a:masterClrMapping/>
  </p:clrMapOvr>
  <p:transition spd="slow">
    <p:push dir="u"/>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“She was a curious woman, whose dresses always looked as if they had been designed in a rage and put on in a tempest. She was usually in love with somebody, and, as her passion was never returned, she had kept all her illusions. She tried to look picturesque, but only succeeded in being untidy.”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590732807"/>
      </p:ext>
    </p:extLst>
  </p:cSld>
  <p:clrMapOvr>
    <a:masterClrMapping/>
  </p:clrMapOvr>
  <p:transition spd="slow">
    <p:push dir="u"/>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“Now and then, however, he is horribly thoughtless, and seems to take a real delight in giving me pain. Then I feel, Harry, that I have given away my whole soul to some one who treats it as if it were a flower to put in his coat, a bit of decoration to charm his vanity, an ornament for a summer’s day.”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74220709"/>
      </p:ext>
    </p:extLst>
  </p:cSld>
  <p:clrMapOvr>
    <a:masterClrMapping/>
  </p:clrMapOvr>
  <p:transition spd="slow">
    <p:push dir="u"/>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man who is master of himself can end a sorrow as easily as he can invent a pleasure.”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25166014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“Children begin by loving their parents; as they grow older they judge them; sometimes they forgive them.”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48635301"/>
      </p:ext>
    </p:extLst>
  </p:cSld>
  <p:clrMapOvr>
    <a:masterClrMapping/>
  </p:clrMapOvr>
  <p:transition spd="slow">
    <p:push dir="u"/>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was not intended as a compliment. It was a confession. Now that I have made it, something seems to have gone out of me. Perhaps one should never put one's worship into words.” </a:t>
            </a:r>
            <a:br>
              <a:rPr lang="en-US" dirty="0"/>
            </a:br>
            <a:r>
              <a:rPr lang="en-US" dirty="0"/>
              <a:t>― </a:t>
            </a:r>
            <a:r>
              <a:rPr lang="en-US" dirty="0">
                <a:hlinkClick r:id="rId2"/>
              </a:rPr>
              <a:t>Oscar Wilde</a:t>
            </a:r>
            <a:r>
              <a:rPr lang="en-US" dirty="0"/>
              <a:t>, </a:t>
            </a:r>
            <a:r>
              <a:rPr lang="en-US" i="1" dirty="0">
                <a:hlinkClick r:id="rId3"/>
              </a:rPr>
              <a:t>Picture of Dorian Gray, The, A Longman Cultural Edition</a:t>
            </a:r>
            <a:endParaRPr lang="en-US" dirty="0"/>
          </a:p>
        </p:txBody>
      </p:sp>
    </p:spTree>
    <p:extLst>
      <p:ext uri="{BB962C8B-B14F-4D97-AF65-F5344CB8AC3E}">
        <p14:creationId xmlns:p14="http://schemas.microsoft.com/office/powerpoint/2010/main" val="3589373882"/>
      </p:ext>
    </p:extLst>
  </p:cSld>
  <p:clrMapOvr>
    <a:masterClrMapping/>
  </p:clrMapOvr>
  <p:transition spd="slow">
    <p:push dir="u"/>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“Ah! realize your youth while you have it. Don’t squander the gold of your days, listening to the tedious, trying to improve the hopeless failure, or giving away your life to the ignorant, the common, and the vulgar. These are the sickly aims, the false ideals, of our age. Live! Live the wonderful life that is in you! Let nothing be lost upon you. Be always searching for new sensations. Be afraid of nothing.”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492273990"/>
      </p:ext>
    </p:extLst>
  </p:cSld>
  <p:clrMapOvr>
    <a:masterClrMapping/>
  </p:clrMapOvr>
  <p:transition spd="slow">
    <p:push dir="u"/>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7805182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9" presetClass="path" presetSubtype="0" accel="50000" decel="50000" fill="hold" grpId="1" nodeType="clickEffect">
                                  <p:stCondLst>
                                    <p:cond delay="0"/>
                                  </p:stCondLst>
                                  <p:iterate type="lt">
                                    <p:tmPct val="0"/>
                                  </p:iterate>
                                  <p:childTnLst>
                                    <p:animMotion origin="layout" path="M 0 0 C 0.069 0 0.124 -0.056 0.124 -0.125 C 0.124 -0.056 0.179 -0.001 0.248 -0.001 C 0.179 -0.001 0.125 0.056 0.125 0.125 C 0.125 0.056 0.069 0 0 0 Z" pathEditMode="relative" ptsTypes="">
                                      <p:cBhvr>
                                        <p:cTn id="15" dur="2000" fill="hold"/>
                                        <p:tgtEl>
                                          <p:spTgt spid="2"/>
                                        </p:tgtEl>
                                        <p:attrNameLst>
                                          <p:attrName>ppt_x</p:attrName>
                                          <p:attrName>ppt_y</p:attrName>
                                        </p:attrNameLst>
                                      </p:cBhvr>
                                    </p:animMotion>
                                  </p:childTnLst>
                                </p:cTn>
                              </p:par>
                            </p:childTnLst>
                          </p:cTn>
                        </p:par>
                      </p:childTnLst>
                    </p:cTn>
                  </p:par>
                  <p:par>
                    <p:cTn id="16" fill="hold">
                      <p:stCondLst>
                        <p:cond delay="indefinite"/>
                      </p:stCondLst>
                      <p:childTnLst>
                        <p:par>
                          <p:cTn id="17" fill="hold">
                            <p:stCondLst>
                              <p:cond delay="0"/>
                            </p:stCondLst>
                            <p:childTnLst>
                              <p:par>
                                <p:cTn id="18" presetID="53" presetClass="exit" presetSubtype="32" fill="hold" grpId="2" nodeType="clickEffect">
                                  <p:stCondLst>
                                    <p:cond delay="0"/>
                                  </p:stCondLst>
                                  <p:iterate type="lt">
                                    <p:tmPct val="0"/>
                                  </p:iterate>
                                  <p:childTnLst>
                                    <p:anim calcmode="lin" valueType="num">
                                      <p:cBhvr>
                                        <p:cTn id="19" dur="500"/>
                                        <p:tgtEl>
                                          <p:spTgt spid="2"/>
                                        </p:tgtEl>
                                        <p:attrNameLst>
                                          <p:attrName>ppt_w</p:attrName>
                                        </p:attrNameLst>
                                      </p:cBhvr>
                                      <p:tavLst>
                                        <p:tav tm="0">
                                          <p:val>
                                            <p:strVal val="ppt_w"/>
                                          </p:val>
                                        </p:tav>
                                        <p:tav tm="100000">
                                          <p:val>
                                            <p:fltVal val="0"/>
                                          </p:val>
                                        </p:tav>
                                      </p:tavLst>
                                    </p:anim>
                                    <p:anim calcmode="lin" valueType="num">
                                      <p:cBhvr>
                                        <p:cTn id="20" dur="500"/>
                                        <p:tgtEl>
                                          <p:spTgt spid="2"/>
                                        </p:tgtEl>
                                        <p:attrNameLst>
                                          <p:attrName>ppt_h</p:attrName>
                                        </p:attrNameLst>
                                      </p:cBhvr>
                                      <p:tavLst>
                                        <p:tav tm="0">
                                          <p:val>
                                            <p:strVal val="ppt_h"/>
                                          </p:val>
                                        </p:tav>
                                        <p:tav tm="100000">
                                          <p:val>
                                            <p:fltVal val="0"/>
                                          </p:val>
                                        </p:tav>
                                      </p:tavLst>
                                    </p:anim>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that took FOREVER!!!!!!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3800" y="1371600"/>
            <a:ext cx="4941886" cy="4941886"/>
          </a:xfrm>
        </p:spPr>
      </p:pic>
    </p:spTree>
    <p:extLst>
      <p:ext uri="{BB962C8B-B14F-4D97-AF65-F5344CB8AC3E}">
        <p14:creationId xmlns:p14="http://schemas.microsoft.com/office/powerpoint/2010/main" val="7687588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8"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0" fill="hold"/>
                                        <p:tgtEl>
                                          <p:spTgt spid="2"/>
                                        </p:tgtEl>
                                        <p:attrNameLst>
                                          <p:attrName>ppt_x</p:attrName>
                                        </p:attrNameLst>
                                      </p:cBhvr>
                                      <p:tavLst>
                                        <p:tav tm="0">
                                          <p:val>
                                            <p:strVal val="#ppt_x"/>
                                          </p:val>
                                        </p:tav>
                                        <p:tav tm="100000">
                                          <p:val>
                                            <p:strVal val="#ppt_x"/>
                                          </p:val>
                                        </p:tav>
                                      </p:tavLst>
                                    </p:anim>
                                    <p:anim calcmode="lin" valueType="num">
                                      <p:cBhvr>
                                        <p:cTn id="16" dur="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“Behind every exquisite thing that existed, there was something tragic.”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4645088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“Never marry at all, Dorian. Men marry because they are tired, women, because they are curious: both are disappointed.”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04628941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“Humanity takes itself too seriously. It is the world's original sin. If the cave-man had known how to laugh, History would have been different.”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9580327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“Nowadays most people die of a sort of creeping common sense, and discover when it is too late that the only things one never regrets are one's mistakes.”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08402019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“What of Art?</a:t>
            </a:r>
            <a:br>
              <a:rPr lang="en-US" dirty="0"/>
            </a:br>
            <a:r>
              <a:rPr lang="en-US" dirty="0"/>
              <a:t>-It is a malady.</a:t>
            </a:r>
            <a:br>
              <a:rPr lang="en-US" dirty="0"/>
            </a:br>
            <a:r>
              <a:rPr lang="en-US" dirty="0"/>
              <a:t>--Love?</a:t>
            </a:r>
            <a:br>
              <a:rPr lang="en-US" dirty="0"/>
            </a:br>
            <a:r>
              <a:rPr lang="en-US" dirty="0"/>
              <a:t>-An Illusion.</a:t>
            </a:r>
            <a:br>
              <a:rPr lang="en-US" dirty="0"/>
            </a:br>
            <a:r>
              <a:rPr lang="en-US" dirty="0"/>
              <a:t>--Religion?</a:t>
            </a:r>
            <a:br>
              <a:rPr lang="en-US" dirty="0"/>
            </a:br>
            <a:r>
              <a:rPr lang="en-US" dirty="0"/>
              <a:t>-The fashionable substitute for Belief.</a:t>
            </a:r>
            <a:br>
              <a:rPr lang="en-US" dirty="0"/>
            </a:br>
            <a:r>
              <a:rPr lang="en-US" dirty="0"/>
              <a:t>--You are a </a:t>
            </a:r>
            <a:r>
              <a:rPr lang="en-US" dirty="0" err="1"/>
              <a:t>sceptic</a:t>
            </a:r>
            <a:r>
              <a:rPr lang="en-US" dirty="0"/>
              <a:t>.</a:t>
            </a:r>
            <a:br>
              <a:rPr lang="en-US" dirty="0"/>
            </a:br>
            <a:r>
              <a:rPr lang="en-US" dirty="0"/>
              <a:t>-Never! </a:t>
            </a:r>
            <a:r>
              <a:rPr lang="en-US" dirty="0" err="1"/>
              <a:t>Scepticism</a:t>
            </a:r>
            <a:r>
              <a:rPr lang="en-US" dirty="0"/>
              <a:t> is the beginning of Faith.</a:t>
            </a:r>
            <a:br>
              <a:rPr lang="en-US" dirty="0"/>
            </a:br>
            <a:r>
              <a:rPr lang="en-US" dirty="0"/>
              <a:t>--What are you?</a:t>
            </a:r>
            <a:br>
              <a:rPr lang="en-US" dirty="0"/>
            </a:br>
            <a:r>
              <a:rPr lang="en-US" dirty="0"/>
              <a:t>-To define is to limit.”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16209367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“Nothing can cure the soul but the senses, just as nothing can cure the senses but the soul.”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7705676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“Words! Mere words! How terrible they were! How clear, and vivid, and cruel! One could not escape from them. And yet what a subtle magic there was in them! They seemed to be able to give a plastic form to formless things, and to have a music of their own as sweet as that of viol or of lute. Mere words! Was there anything so real as words?”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60175438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will always be fond of me. I represent to you all the sins you never had the courage to commit.”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3286428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“Live! Live the wonderful life that is in you! Let nothing be lost upon you. Be always searching for new sensations. Be afraid of nothing.”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47024598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 things are more precious because they don't last long.”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39750989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“Laughter is not at all a bad beginning for a friendship, and it is by far the best ending for one.”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25904902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“Every portrait that is painted with feeling is a portrait of the artist, not of the sitter.”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90356671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“Whenever a man does a thoroughly stupid thing, it is always from the noblest motives.”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065085921"/>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no such thing as a moral or an immoral book.</a:t>
            </a:r>
            <a:br>
              <a:rPr lang="en-US" dirty="0"/>
            </a:br>
            <a:r>
              <a:rPr lang="en-US" dirty="0"/>
              <a:t>Books are well written, or badly written. That is all.”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92828307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must have a cigarette. A cigarette is the perfect type of a perfect pleasure. It is exquisite, and it leaves one unsatisfied. What more can one want?”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160513726"/>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basis of optimism is sheer terror.”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1707054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world is changed because you are made of ivory and gold. The curves of your lips rewrite history.”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027185274"/>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have grown to love secrecy. It seems to be the one thing that can make modern life mysterious or marvelous to us. The commonest thing is delightful if only one hides it.”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4411154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“Experience is merely the name men gave to their mistakes.”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415463004"/>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“Men marry because they are tired; women, because they are curious: both are disappointed.”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738654012"/>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“All art is quite useless.”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992562000"/>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rot="900000">
            <a:off x="3479028" y="973577"/>
            <a:ext cx="4658735" cy="5077623"/>
          </a:xfrm>
        </p:spPr>
        <p:txBody>
          <a:bodyPr/>
          <a:lstStyle/>
          <a:p>
            <a:r>
              <a:rPr lang="en-US" dirty="0"/>
              <a:t>“A man can be happy with any woman as long as he does not love her.”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442572580"/>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“She is all the great heroines of the world in one. She is more than an individual. I love her, and I must make her love me. I want to make Romeo jealous. I want the dead lovers of the world to hear our laughter, and grow sad. I want a breath of our passion to stir dust into consciousness, to wake their ashes into pain. ”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19963722"/>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love acting. It is so much more real than life.”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716960388"/>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“She is very clever, too clever for a woman. She lacks the indefinable charm of weakness.”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165161497"/>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“Always! That is a dreadful word. It makes me shudder when I hear it. Women are so fond of using it. They spoil every romance by trying to make it last forever. It is a meaningless word, too. The only difference between a caprice and a life-long passion is that the caprice lasts a little longer.”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024702390"/>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does it profit a man if he gain the whole world and lose his own soul?”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442037028"/>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women, as some one says, love with our ears, just as you men love with your eyes...”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721721528"/>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one charm of the past is that it is the past.”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40527701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“Those who find ugly meanings in beautiful things are corrupt without being charming. This is a fault. Those who find beautiful meanings in beautiful things are the cultivated. For these there is hope. They are the elect to whom beautiful things mean only Beauty. There is no such thing as a moral or an immoral book. Books are well written, or badly written. That is all.”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355187112"/>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“One can always be kind to people about whom one cares nothing.”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808549493"/>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am tired of myself to-night. I should like to be somebody else.”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709280608"/>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like every one; that is to say, you are indifferent to every one.”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819305929"/>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a:t>“Because to influence a person is to give him one's own soul. He does not think his natural thoughts, or burn with his natural passions. His virtues are not real to him. His sins, if there are such things as sins, are borrowed. He becomes an echo of someone else's music, an actor of a part that has not been written for him. The aim of life is self-development. To realize one's nature perfectly—that is what each of us is here for. People are afraid of themselves, nowadays. They have forgotten the highest of all duties, the duty that one owes to one's self. Of course they are charitable. They feed the hungry, and clothe the beggar. But their own souls starve, and are naked. Courage has gone out of our race. Perhaps we never really had it. The terror of society, which is the basis of morals, the terror of God, which is the secret of religion—these are the two things that govern us. And yet, I believe that if one man were to live out his life fully and completely, were to give form to every feeling, expression to every thought, reality to every dream—I believe that the world would gain such a fresh impulse of joy that we would forget all the maladies of medievalism, and return to the Hellenic ideal—to something finer, richer, than the Hellenic ideal, it may be. But the bravest man amongst us is afraid of himself. The mutilation of the savage has its tragic survival in the self-denial that mars our lives. We are punished for our refusals. Every impulse that we strive to strangle broods in the mind, and poisons us. The body sins once, and has done with its sin, for action is a mode of purification. Nothing remains then but the recollection of a pleasure, or the luxury of a regret. The only way to get rid of a temptation is to yield to it. Resist it, and your soul grows sick with longing for the things it has forbidden to itself, with desire for what its monstrous laws have made monstrous and unlawful. It has been said that the great events of the world take place in the brain. It is in the brain, and the brain only, that the great sins of the world take place also.”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791579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59" fill="hold">
                                          <p:stCondLst>
                                            <p:cond delay="0"/>
                                          </p:stCondLst>
                                        </p:cTn>
                                        <p:tgtEl>
                                          <p:spTgt spid="3">
                                            <p:txEl>
                                              <p:pRg st="0" end="0"/>
                                            </p:txEl>
                                          </p:spTgt>
                                        </p:tgtEl>
                                        <p:attrNameLst>
                                          <p:attrName>style.rotation</p:attrName>
                                        </p:attrNameLst>
                                      </p:cBhvr>
                                      <p:to>
                                        <p:strVal val="-45.0"/>
                                      </p:to>
                                    </p:set>
                                    <p:anim calcmode="lin" valueType="num">
                                      <p:cBhvr>
                                        <p:cTn id="8" dur="59" fill="hold">
                                          <p:stCondLst>
                                            <p:cond delay="59"/>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59"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20" decel="50000" autoRev="1" fill="hold">
                                          <p:stCondLst>
                                            <p:cond delay="59"/>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8" fill="hold">
                                          <p:stCondLst>
                                            <p:cond delay="11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13230"/>
                            </p:stCondLst>
                            <p:childTnLst>
                              <p:par>
                                <p:cTn id="13" presetID="34" presetClass="emph" presetSubtype="0" fill="hold" nodeType="afterEffect">
                                  <p:stCondLst>
                                    <p:cond delay="0"/>
                                  </p:stCondLst>
                                  <p:iterate type="lt">
                                    <p:tmPct val="10000"/>
                                  </p:iterate>
                                  <p:childTnLst>
                                    <p:animMotion origin="layout" path="M 0.0 0.0 L 0.0 -0.07213" pathEditMode="relative" ptsTypes="">
                                      <p:cBhvr>
                                        <p:cTn id="14" dur="125" accel="50000" decel="50000" autoRev="1" fill="hold">
                                          <p:stCondLst>
                                            <p:cond delay="0"/>
                                          </p:stCondLst>
                                        </p:cTn>
                                        <p:tgtEl>
                                          <p:spTgt spid="3">
                                            <p:txEl>
                                              <p:pRg st="0" end="0"/>
                                            </p:txEl>
                                          </p:spTgt>
                                        </p:tgtEl>
                                        <p:attrNameLst>
                                          <p:attrName>ppt_x</p:attrName>
                                          <p:attrName>ppt_y</p:attrName>
                                        </p:attrNameLst>
                                      </p:cBhvr>
                                    </p:animMotion>
                                    <p:animRot by="1500000">
                                      <p:cBhvr>
                                        <p:cTn id="15" dur="63" fill="hold">
                                          <p:stCondLst>
                                            <p:cond delay="0"/>
                                          </p:stCondLst>
                                        </p:cTn>
                                        <p:tgtEl>
                                          <p:spTgt spid="3">
                                            <p:txEl>
                                              <p:pRg st="0" end="0"/>
                                            </p:txEl>
                                          </p:spTgt>
                                        </p:tgtEl>
                                        <p:attrNameLst>
                                          <p:attrName>r</p:attrName>
                                        </p:attrNameLst>
                                      </p:cBhvr>
                                    </p:animRot>
                                    <p:animRot by="-1500000">
                                      <p:cBhvr>
                                        <p:cTn id="16" dur="63" fill="hold">
                                          <p:stCondLst>
                                            <p:cond delay="63"/>
                                          </p:stCondLst>
                                        </p:cTn>
                                        <p:tgtEl>
                                          <p:spTgt spid="3">
                                            <p:txEl>
                                              <p:pRg st="0" end="0"/>
                                            </p:txEl>
                                          </p:spTgt>
                                        </p:tgtEl>
                                        <p:attrNameLst>
                                          <p:attrName>r</p:attrName>
                                        </p:attrNameLst>
                                      </p:cBhvr>
                                    </p:animRot>
                                    <p:animRot by="-1500000">
                                      <p:cBhvr>
                                        <p:cTn id="17" dur="63" fill="hold">
                                          <p:stCondLst>
                                            <p:cond delay="125"/>
                                          </p:stCondLst>
                                        </p:cTn>
                                        <p:tgtEl>
                                          <p:spTgt spid="3">
                                            <p:txEl>
                                              <p:pRg st="0" end="0"/>
                                            </p:txEl>
                                          </p:spTgt>
                                        </p:tgtEl>
                                        <p:attrNameLst>
                                          <p:attrName>r</p:attrName>
                                        </p:attrNameLst>
                                      </p:cBhvr>
                                    </p:animRot>
                                    <p:animRot by="1500000">
                                      <p:cBhvr>
                                        <p:cTn id="18" dur="63" fill="hold">
                                          <p:stCondLst>
                                            <p:cond delay="188"/>
                                          </p:stCondLst>
                                        </p:cTn>
                                        <p:tgtEl>
                                          <p:spTgt spid="3">
                                            <p:txEl>
                                              <p:pRg st="0" end="0"/>
                                            </p:txEl>
                                          </p:spTgt>
                                        </p:tgtEl>
                                        <p:attrNameLst>
                                          <p:attrName>r</p:attrName>
                                        </p:attrNameLst>
                                      </p:cBhvr>
                                    </p:animRot>
                                  </p:childTnLst>
                                </p:cTn>
                              </p:par>
                            </p:childTnLst>
                          </p:cTn>
                        </p:par>
                        <p:par>
                          <p:cTn id="19" fill="hold">
                            <p:stCondLst>
                              <p:cond delay="156980"/>
                            </p:stCondLst>
                            <p:childTnLst>
                              <p:par>
                                <p:cTn id="20" presetID="1" presetClass="emph" presetSubtype="2" fill="hold" nodeType="afterEffect">
                                  <p:stCondLst>
                                    <p:cond delay="0"/>
                                  </p:stCondLst>
                                  <p:childTnLst>
                                    <p:animClr clrSpc="rgb" dir="cw">
                                      <p:cBhvr>
                                        <p:cTn id="21" dur="2000" fill="hold"/>
                                        <p:tgtEl>
                                          <p:spTgt spid="3"/>
                                        </p:tgtEl>
                                        <p:attrNameLst>
                                          <p:attrName>fillcolor</p:attrName>
                                        </p:attrNameLst>
                                      </p:cBhvr>
                                      <p:to>
                                        <a:srgbClr val="A5A5A5"/>
                                      </p:to>
                                    </p:animClr>
                                    <p:set>
                                      <p:cBhvr>
                                        <p:cTn id="22" dur="2000" fill="hold"/>
                                        <p:tgtEl>
                                          <p:spTgt spid="3"/>
                                        </p:tgtEl>
                                        <p:attrNameLst>
                                          <p:attrName>fill.type</p:attrName>
                                        </p:attrNameLst>
                                      </p:cBhvr>
                                      <p:to>
                                        <p:strVal val="solid"/>
                                      </p:to>
                                    </p:set>
                                    <p:set>
                                      <p:cBhvr>
                                        <p:cTn id="23" dur="2000" fill="hold"/>
                                        <p:tgtEl>
                                          <p:spTgt spid="3"/>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41" presetClass="exit" presetSubtype="0" fill="hold" grpId="1" nodeType="clickEffect">
                                  <p:stCondLst>
                                    <p:cond delay="0"/>
                                  </p:stCondLst>
                                  <p:iterate type="lt">
                                    <p:tmPct val="10000"/>
                                  </p:iterate>
                                  <p:childTnLst>
                                    <p:anim calcmode="lin" valueType="num">
                                      <p:cBhvr>
                                        <p:cTn id="27" dur="500"/>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p:tgtEl>
                                          <p:spTgt spid="3">
                                            <p:txEl>
                                              <p:pRg st="0" end="0"/>
                                            </p:txEl>
                                          </p:spTgt>
                                        </p:tgtEl>
                                        <p:attrNameLst>
                                          <p:attrName>ppt_y</p:attrName>
                                        </p:attrNameLst>
                                      </p:cBhvr>
                                      <p:tavLst>
                                        <p:tav tm="0">
                                          <p:val>
                                            <p:strVal val="ppt_y"/>
                                          </p:val>
                                        </p:tav>
                                        <p:tav tm="100000">
                                          <p:val>
                                            <p:strVal val="ppt_y"/>
                                          </p:val>
                                        </p:tav>
                                      </p:tavLst>
                                    </p:anim>
                                    <p:anim calcmode="lin" valueType="num">
                                      <p:cBhvr>
                                        <p:cTn id="29" dur="500"/>
                                        <p:tgtEl>
                                          <p:spTgt spid="3">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30" dur="500"/>
                                        <p:tgtEl>
                                          <p:spTgt spid="3">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31" dur="500" tmFilter="0,0; .5, 0; 1, 1"/>
                                        <p:tgtEl>
                                          <p:spTgt spid="3">
                                            <p:txEl>
                                              <p:pRg st="0" end="0"/>
                                            </p:txEl>
                                          </p:spTgt>
                                        </p:tgtEl>
                                      </p:cBhvr>
                                    </p:animEffect>
                                    <p:set>
                                      <p:cBhvr>
                                        <p:cTn id="3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only shallow people who do not judge by appearances. The true mystery of the world is the visible, not the invisible....”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213910866"/>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a woman marries again, it is because she detested her first husband. When a man marries again, it is because he adored his first wife. Women try their luck; men risk theirs.”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543315697"/>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reason we all like to think so well of others is that we are all afraid for ourselves. The basis of optimism is sheer terror.”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687816697"/>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knew nothing but shadows and I thought them to be real.”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537916254"/>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long as a woman can look ten years younger than her daughter, she is perfectly satisfied”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262527621"/>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only artists I have ever known who are personally delightful are bad artists. Good artists exist simply in what they make, and consequently are perfectly uninteresting in what they are. A great poet, a really great poet, is the most </a:t>
            </a:r>
            <a:r>
              <a:rPr lang="en-US" dirty="0" err="1"/>
              <a:t>unpoetical</a:t>
            </a:r>
            <a:r>
              <a:rPr lang="en-US" dirty="0"/>
              <a:t> of all creatures. But inferior poets are absolutely fascinating. The worse their rhymes are, the more picturesque they look. The mere fact of having published a book of second-rate sonnets makes a man quite irresistible. He lives the poetry that he cannot write. The others write the poetry that they dare not realize.”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27870982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don't want to be at the mercy of my emotions. I want to use them, to enjoy them, and to dominate them.”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523768798"/>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was so much in you that charmed me that I felt I must tell you something about yourself. I thought how tragic it would be if you were wasted.”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788257432"/>
      </p:ext>
    </p:extLst>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the stupid and the ugly who have the best of it in this world”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64377572"/>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“They get up early, because they have so much to do, and go to bed early, because they have so little to think about. ”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364391928"/>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 is a thing that writes itself across a man's face. It cannot be concealed.”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378597359"/>
      </p:ext>
    </p:extLst>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“Oh, brothers! I don't care for brothers. My elder brother won't die, and my younger brothers seem never to do anything else.”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816794146"/>
      </p:ext>
    </p:extLst>
  </p:cSld>
  <p:clrMapOvr>
    <a:masterClrMapping/>
  </p:clrMapOvr>
  <p:transition spd="slow">
    <p:push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perfectly monstrous,' he said, at last, 'the way people go about nowadays saying things against one behind one's back that are absolutely and entirely true.”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356152815"/>
      </p:ext>
    </p:extLst>
  </p:cSld>
  <p:clrMapOvr>
    <a:masterClrMapping/>
  </p:clrMapOvr>
  <p:transition spd="slow">
    <p:push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“Life is a question of nerves, and </a:t>
            </a:r>
            <a:r>
              <a:rPr lang="en-US" dirty="0" err="1"/>
              <a:t>fibres</a:t>
            </a:r>
            <a:r>
              <a:rPr lang="en-US" dirty="0"/>
              <a:t>, and slowly built-up cells in which thought hides itself and passion has its dreams. You may fancy yourself safe and think yourself strong. But a chance tone of </a:t>
            </a:r>
            <a:r>
              <a:rPr lang="en-US" dirty="0" err="1"/>
              <a:t>colour</a:t>
            </a:r>
            <a:r>
              <a:rPr lang="en-US" dirty="0"/>
              <a:t> in a room or a morning sky, a particular perfume that you had once loved and that brings subtle memories with it, a line from a forgotten poem that you had come across again, a cadence from a piece of music that you had ceased to play... I tell you, that it is on things like these that our lives depend. ”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518464393"/>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“It is only shallow people who require years to get rid of an emotion. A man who is master of himself can end a sorrow as easily as he can invent a pleasure. I don't want to be at the mercy of my emotions. I want to</a:t>
            </a:r>
            <a:br>
              <a:rPr lang="en-US" dirty="0"/>
            </a:br>
            <a:r>
              <a:rPr lang="en-US" dirty="0"/>
              <a:t>use them, to enjoy them, and to dominate them.”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007163737"/>
      </p:ext>
    </p:extLst>
  </p:cSld>
  <p:clrMapOvr>
    <a:masterClrMapping/>
  </p:clrMapOvr>
  <p:transition spd="slow">
    <p:push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always something ridiculous about the emotions of people whom one has ceased to love.”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176369205"/>
      </p:ext>
    </p:extLst>
  </p:cSld>
  <p:clrMapOvr>
    <a:masterClrMapping/>
  </p:clrMapOvr>
  <p:transition spd="slow">
    <p:push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“Its a beautiful woman's fate to be the subject of conversation where ever she goes”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22072832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only way to get rid of temptation is to yield to it.”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163518723"/>
      </p:ext>
    </p:extLst>
  </p:cSld>
  <p:clrMapOvr>
    <a:masterClrMapping/>
  </p:clrMapOvr>
  <p:transition spd="slow">
    <p:push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“Women defend themselves by attacking, just as they attack by sudden and strange surrenders.”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562756735"/>
      </p:ext>
    </p:extLst>
  </p:cSld>
  <p:clrMapOvr>
    <a:masterClrMapping/>
  </p:clrMapOvr>
  <p:transition spd="slow">
    <p:push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“Women love us for our defects. If we have enough of them, they will forgive us everything, even our intellects.”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030604266"/>
      </p:ext>
    </p:extLst>
  </p:cSld>
  <p:clrMapOvr>
    <a:masterClrMapping/>
  </p:clrMapOvr>
  <p:transition spd="slow">
    <p:push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“But we never get back our youth… The pulse of joy that beats in us at twenty becomes sluggish. Our limbs fail, our senses rot. We degenerate into hideous puppets, haunted by the memory of the passions of which we were too much afraid, and the exquisite temptations that we had not the courage to yield to.”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362814768"/>
      </p:ext>
    </p:extLst>
  </p:cSld>
  <p:clrMapOvr>
    <a:masterClrMapping/>
  </p:clrMapOvr>
  <p:transition spd="slow">
    <p:push di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only way to get rid of a temptation is to yield to it. Resist it, and your soul grows sick with longing for the things it has forbidden to itself, with desire for what its monstrous laws have made monstrous and unlawful.”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244452136"/>
      </p:ext>
    </p:extLst>
  </p:cSld>
  <p:clrMapOvr>
    <a:masterClrMapping/>
  </p:clrMapOvr>
  <p:transition spd="slow">
    <p:push dir="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“People are very fond of giving away what they need most themselves. It is what I call the depth of generosity.”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012945941"/>
      </p:ext>
    </p:extLst>
  </p:cSld>
  <p:clrMapOvr>
    <a:masterClrMapping/>
  </p:clrMapOvr>
  <p:transition spd="slow">
    <p:push di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“Man is many things, but he is not rational.”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997081681"/>
      </p:ext>
    </p:extLst>
  </p:cSld>
  <p:clrMapOvr>
    <a:masterClrMapping/>
  </p:clrMapOvr>
  <p:transition spd="slow">
    <p:push di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“There is no such thing as a good influence. Because to influence a person is to give him one's own soul. He does not think his natural thoughts, or burn with his natural passions. His </a:t>
            </a:r>
            <a:r>
              <a:rPr lang="en-US" dirty="0" err="1"/>
              <a:t>virtures</a:t>
            </a:r>
            <a:r>
              <a:rPr lang="en-US" dirty="0"/>
              <a:t> are not real to him. His sins, if there are such thing as sins, are borrowed. He becomes an echo of someone else's music, an actor of a part that has not been written for him.”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842287039"/>
      </p:ext>
    </p:extLst>
  </p:cSld>
  <p:clrMapOvr>
    <a:masterClrMapping/>
  </p:clrMapOvr>
  <p:transition spd="slow">
    <p:push dir="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“All art is at once surface and symbol. Those who go beneath the surface do so at their peril.”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108150604"/>
      </p:ext>
    </p:extLst>
  </p:cSld>
  <p:clrMapOvr>
    <a:masterClrMapping/>
  </p:clrMapOvr>
  <p:transition spd="slow">
    <p:push di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secret of remaining young is never to have an emotion that is unbecoming.”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243180963"/>
      </p:ext>
    </p:extLst>
  </p:cSld>
  <p:clrMapOvr>
    <a:masterClrMapping/>
  </p:clrMapOvr>
  <p:transition spd="slow">
    <p:push di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hate vulgar realism in literature. The man who would call a spade a spade should be compelled to use one.”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7496031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define is to limit.”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560776834"/>
      </p:ext>
    </p:extLst>
  </p:cSld>
  <p:clrMapOvr>
    <a:masterClrMapping/>
  </p:clrMapOvr>
  <p:transition spd="slow">
    <p:push dir="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“You have killed my love. You used to stir my imagination. Now you don't even stir my curiosity. You simply produce no effect. I loved you because you were marvelous, because you had genius and intellect, because you realized the dreams of great poets and gave shape and substance to the shadows of art. You have thrown it all away. You are shallow and stupid”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124756426"/>
      </p:ext>
    </p:extLst>
  </p:cSld>
  <p:clrMapOvr>
    <a:masterClrMapping/>
  </p:clrMapOvr>
  <p:transition spd="slow">
    <p:push dir="u"/>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“Knowledge would be fatal. It is the uncertainty that charms one. A mist makes things wonderful.”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705881886"/>
      </p:ext>
    </p:extLst>
  </p:cSld>
  <p:clrMapOvr>
    <a:masterClrMapping/>
  </p:clrMapOvr>
  <p:transition spd="slow">
    <p:push dir="u"/>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I like people immensely I never tell their names to anyone. It is like surrendering a part of them. I have grown to love secrecy.”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993061736"/>
      </p:ext>
    </p:extLst>
  </p:cSld>
  <p:clrMapOvr>
    <a:masterClrMapping/>
  </p:clrMapOvr>
  <p:transition spd="slow">
    <p:push dir="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the wild struggle for existence, we want to have something that endures, and so we fill our minds with rubbish and facts, in the silly hope of keeping our place.”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664710520"/>
      </p:ext>
    </p:extLst>
  </p:cSld>
  <p:clrMapOvr>
    <a:masterClrMapping/>
  </p:clrMapOvr>
  <p:transition spd="slow">
    <p:push dir="u"/>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past could always be annihilated. Regret, denial, or forgetfulness could do that. But the future was inevitable.”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97248849"/>
      </p:ext>
    </p:extLst>
  </p:cSld>
  <p:clrMapOvr>
    <a:masterClrMapping/>
  </p:clrMapOvr>
  <p:transition spd="slow">
    <p:push di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seem to forget that I am married, and the one charm of marriage is that it makes a life of deception absolutely necessary for both parties.”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020494940"/>
      </p:ext>
    </p:extLst>
  </p:cSld>
  <p:clrMapOvr>
    <a:masterClrMapping/>
  </p:clrMapOvr>
  <p:transition spd="slow">
    <p:push dir="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“It often happens that the real tragedies of life occur in such</a:t>
            </a:r>
            <a:br>
              <a:rPr lang="en-US" dirty="0"/>
            </a:br>
            <a:r>
              <a:rPr lang="en-US" dirty="0"/>
              <a:t>an inartistic manner that they hurt us by their crude violence, their</a:t>
            </a:r>
            <a:br>
              <a:rPr lang="en-US" dirty="0"/>
            </a:br>
            <a:r>
              <a:rPr lang="en-US" dirty="0"/>
              <a:t>absolute incoherence, their absurd want of meaning, their entire lack</a:t>
            </a:r>
            <a:br>
              <a:rPr lang="en-US" dirty="0"/>
            </a:br>
            <a:r>
              <a:rPr lang="en-US" dirty="0"/>
              <a:t>of style. They affect us just as vulgarity affects us. They give us</a:t>
            </a:r>
            <a:br>
              <a:rPr lang="en-US" dirty="0"/>
            </a:br>
            <a:r>
              <a:rPr lang="en-US" dirty="0"/>
              <a:t>an impression of sheer brute force, and we revolt against that.</a:t>
            </a:r>
            <a:br>
              <a:rPr lang="en-US" dirty="0"/>
            </a:br>
            <a:r>
              <a:rPr lang="en-US" dirty="0"/>
              <a:t>Sometimes, however, a tragedy that possesses artistic elements of</a:t>
            </a:r>
            <a:br>
              <a:rPr lang="en-US" dirty="0"/>
            </a:br>
            <a:r>
              <a:rPr lang="en-US" dirty="0"/>
              <a:t>beauty crosses our lives. If these elements of beauty are real, the</a:t>
            </a:r>
            <a:br>
              <a:rPr lang="en-US" dirty="0"/>
            </a:br>
            <a:r>
              <a:rPr lang="en-US" dirty="0"/>
              <a:t>whole thing simply appeals to our sense of dramatic effect. Suddenly</a:t>
            </a:r>
            <a:br>
              <a:rPr lang="en-US" dirty="0"/>
            </a:br>
            <a:r>
              <a:rPr lang="en-US" dirty="0"/>
              <a:t>we find that we are no longer the actors, but the spectators of the</a:t>
            </a:r>
            <a:br>
              <a:rPr lang="en-US" dirty="0"/>
            </a:br>
            <a:r>
              <a:rPr lang="en-US" dirty="0"/>
              <a:t>play. Or rather we are both. We watch ourselves, and the mere wonder</a:t>
            </a:r>
            <a:br>
              <a:rPr lang="en-US" dirty="0"/>
            </a:br>
            <a:r>
              <a:rPr lang="en-US" dirty="0"/>
              <a:t>of the spectacle enthralls us.”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021066234"/>
      </p:ext>
    </p:extLst>
  </p:cSld>
  <p:clrMapOvr>
    <a:masterClrMapping/>
  </p:clrMapOvr>
  <p:transition spd="slow">
    <p:push di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know more than you think you know, just as you know less than you want to know.”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400208161"/>
      </p:ext>
    </p:extLst>
  </p:cSld>
  <p:clrMapOvr>
    <a:masterClrMapping/>
  </p:clrMapOvr>
  <p:transition spd="slow">
    <p:push dir="u"/>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“My dear boy, no woman is a genius. Women are a decorative sex. They never have anything to say, but they say it charmingly. Women represent the triumph of matter over mind, just as men represent the triumph of mind over morals.”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327644296"/>
      </p:ext>
    </p:extLst>
  </p:cSld>
  <p:clrMapOvr>
    <a:masterClrMapping/>
  </p:clrMapOvr>
  <p:transition spd="slow">
    <p:push dir="u"/>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soul is a terrible reality. It can be bought and sold and bartered away.”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88158979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only one thing in the world worse than being talked about, and that is not being talked about.”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689762399"/>
      </p:ext>
    </p:extLst>
  </p:cSld>
  <p:clrMapOvr>
    <a:masterClrMapping/>
  </p:clrMapOvr>
  <p:transition spd="slow">
    <p:push dir="u"/>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“Beauty is a form of Genius--is higher, indeed, than Genius, as it needs no explanation. It is one of the great facts of the world, like sunlight, or springtime, or the reflection in the dark waters of that silver shell we call the moon. It cannot be questioned. It has divine right of sovereignty. It makes princes of those who have it.”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692799886"/>
      </p:ext>
    </p:extLst>
  </p:cSld>
  <p:clrMapOvr>
    <a:masterClrMapping/>
  </p:clrMapOvr>
  <p:transition spd="slow">
    <p:push di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we are happy, we are always good, but when we are good, we are not always happy.”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387746631"/>
      </p:ext>
    </p:extLst>
  </p:cSld>
  <p:clrMapOvr>
    <a:masterClrMapping/>
  </p:clrMapOvr>
  <p:transition spd="slow">
    <p:push dir="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 wanted to be where no one would know who he was. He wanted to escape from himself.”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816647792"/>
      </p:ext>
    </p:extLst>
  </p:cSld>
  <p:clrMapOvr>
    <a:masterClrMapping/>
  </p:clrMapOvr>
  <p:transition spd="slow">
    <p:push dir="u"/>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am happy in my prison of passion”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01158395"/>
      </p:ext>
    </p:extLst>
  </p:cSld>
  <p:clrMapOvr>
    <a:masterClrMapping/>
  </p:clrMapOvr>
  <p:transition spd="slow">
    <p:push dir="u"/>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“Conscience and cowardice are really the same things, Basil. Conscience is the trade-name of the firm. That is all.”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953328971"/>
      </p:ext>
    </p:extLst>
  </p:cSld>
  <p:clrMapOvr>
    <a:masterClrMapping/>
  </p:clrMapOvr>
  <p:transition spd="slow">
    <p:push dir="u"/>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“Being natural is simply a pose, and the most irritating pose I know.”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748652455"/>
      </p:ext>
    </p:extLst>
  </p:cSld>
  <p:clrMapOvr>
    <a:masterClrMapping/>
  </p:clrMapOvr>
  <p:transition spd="slow">
    <p:push dir="u"/>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“And what sort of lives do these people, who pose as being moral, lead themselves? My dear fellow, you forget that we are in the native land of the hypocrite.”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434718205"/>
      </p:ext>
    </p:extLst>
  </p:cSld>
  <p:clrMapOvr>
    <a:masterClrMapping/>
  </p:clrMapOvr>
  <p:transition spd="slow">
    <p:push di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worst of having a romance of any kind is that it leaves one so unromantic.”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4231602418"/>
      </p:ext>
    </p:extLst>
  </p:cSld>
  <p:clrMapOvr>
    <a:masterClrMapping/>
  </p:clrMapOvr>
  <p:transition spd="slow">
    <p:push di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can have in life but one great experience at best, and the secret of life is to reproduce that experience as often as possible.”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420706807"/>
      </p:ext>
    </p:extLst>
  </p:cSld>
  <p:clrMapOvr>
    <a:masterClrMapping/>
  </p:clrMapOvr>
  <p:transition spd="slow">
    <p:push dir="u"/>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beauty, real beauty, ends where an intellectual expression begins. Intellect is in itself a mode of exaggeration, and destroys the harmony of any face.”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97561445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“Nowadays people know the price of everything and the value of nothing.”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508146458"/>
      </p:ext>
    </p:extLst>
  </p:cSld>
  <p:clrMapOvr>
    <a:masterClrMapping/>
  </p:clrMapOvr>
  <p:transition spd="slow">
    <p:push dir="u"/>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one doesn't talk about a thing, it has never happened. It is simply expression that gives reality to things.”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039723297"/>
      </p:ext>
    </p:extLst>
  </p:cSld>
  <p:clrMapOvr>
    <a:masterClrMapping/>
  </p:clrMapOvr>
  <p:transition spd="slow">
    <p:push dir="u"/>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“Her trust makes me faithful, her belief makes me good.”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2680987117"/>
      </p:ext>
    </p:extLst>
  </p:cSld>
  <p:clrMapOvr>
    <a:masterClrMapping/>
  </p:clrMapOvr>
  <p:transition spd="slow">
    <p:push dir="u"/>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never approve, or disapprove, of anything now. It is an absurd attitude to take towards life.”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600519513"/>
      </p:ext>
    </p:extLst>
  </p:cSld>
  <p:clrMapOvr>
    <a:masterClrMapping/>
  </p:clrMapOvr>
  <p:transition spd="slow">
    <p:push dir="u"/>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“My dear boy, the people who love only once in their lives are really the shallow people. What they call their loyalty, and their fidelity, I call either the lethargy of custom or their lack of imagination.. Faithfulness is to the emotional life what consistency is to the life of the intellect---simply a confession of failures. Faithfulness! I must </a:t>
            </a:r>
            <a:r>
              <a:rPr lang="en-US" dirty="0" err="1"/>
              <a:t>analyse</a:t>
            </a:r>
            <a:r>
              <a:rPr lang="en-US" dirty="0"/>
              <a:t> it some day. The passion for property is in it. There are many things that we would throw away if we were not afraid that others might pick them up. But I don't want to interrupt you. Go on with your story. ”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92488158"/>
      </p:ext>
    </p:extLst>
  </p:cSld>
  <p:clrMapOvr>
    <a:masterClrMapping/>
  </p:clrMapOvr>
  <p:transition spd="slow">
    <p:push dir="u"/>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AE" dirty="0"/>
              <a:t>“المعرفة تقتل.. إن الضباب هو مايجعل الأشياء تبدو ساحرة” </a:t>
            </a:r>
            <a:br>
              <a:rPr lang="ar-AE" dirty="0"/>
            </a:br>
            <a:r>
              <a:rPr lang="ar-AE" dirty="0"/>
              <a:t>― </a:t>
            </a:r>
            <a:r>
              <a:rPr lang="ar-AE" dirty="0">
                <a:hlinkClick r:id="rId2"/>
              </a:rPr>
              <a:t>أوسكار وايلد</a:t>
            </a:r>
            <a:r>
              <a:rPr lang="ar-AE" dirty="0"/>
              <a:t>, </a:t>
            </a:r>
            <a:r>
              <a:rPr lang="ar-AE" i="1" dirty="0">
                <a:hlinkClick r:id="rId3"/>
              </a:rPr>
              <a:t>صورة دوريان غراي</a:t>
            </a:r>
            <a:endParaRPr lang="en-US" dirty="0"/>
          </a:p>
        </p:txBody>
      </p:sp>
    </p:spTree>
    <p:extLst>
      <p:ext uri="{BB962C8B-B14F-4D97-AF65-F5344CB8AC3E}">
        <p14:creationId xmlns:p14="http://schemas.microsoft.com/office/powerpoint/2010/main" val="2380847484"/>
      </p:ext>
    </p:extLst>
  </p:cSld>
  <p:clrMapOvr>
    <a:masterClrMapping/>
  </p:clrMapOvr>
  <p:transition spd="slow">
    <p:push dir="u"/>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ugly and stupid have the best of it in this world. They can sit at their ease and gape at the play. If they know nothing of victory, they are at least spared the knowledge of defeat. They live as we all should live-- undisturbed, indifferent, and without disquiet. They never bring ruin upon others, nor ever receive it from alien hands. Your rank and wealth, Henry; my brains, such as they are-- my art, whatever it may be worth; Dorian Gray's good looks-- we shall all suffer for what the gods have given us, suffer terribly.”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628016084"/>
      </p:ext>
    </p:extLst>
  </p:cSld>
  <p:clrMapOvr>
    <a:masterClrMapping/>
  </p:clrMapOvr>
  <p:transition spd="slow">
    <p:push dir="u"/>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“It is a sad thing to think of, but there is no doubt that genius lasts longer than beauty. That accounts for the fact that we all take such pains to over-educate ourselves. In the wild struggle for existence, we want to have something that endures, and so we fill our minds with rubbish and facts, in the silly hope of keeping our place. The thoroughly well-informed man--that is the modern ideal. And the mind of the thoroughly well-informed man is a dreadful thing. It is like a bric-a-brac shop, all monsters and dust, with everything priced above its proper value.”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3722979501"/>
      </p:ext>
    </p:extLst>
  </p:cSld>
  <p:clrMapOvr>
    <a:masterClrMapping/>
  </p:clrMapOvr>
  <p:transition spd="slow">
    <p:push dir="u"/>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a:t>“There are few of us who have not sometimes wakened before dawn, either after one of those dreamless nights that make us almost </a:t>
            </a:r>
            <a:r>
              <a:rPr lang="en-US" dirty="0" err="1"/>
              <a:t>enamoured</a:t>
            </a:r>
            <a:r>
              <a:rPr lang="en-US" dirty="0"/>
              <a:t> of death, or one of those nights of horror and misshapen joy, when through the chambers of the brain sweep phantoms more terrible than reality itself, and instinct with that vivid life that lurks in all grotesques, and that lends to Gothic art its enduring vitality, this art being, one might fancy, especially the art of those whose minds have been troubled with the malady of reverie. Gradually white fingers creep through the curtains, and they appear to tremble. In black fantastic shapes, dumb shadows crawl into the corners of the room and crouch there. Outside, there is the stirring of birds among the leaves, or the sound of men going forth to their work, or the sigh and sob of the wind coming down from the hills and wandering round the silent house, as though it feared to wake the sleepers and yet must needs call forth sleep from her purple cave. Veil after veil of thin dusky gauze is lifted, and by degrees the forms and </a:t>
            </a:r>
            <a:r>
              <a:rPr lang="en-US" dirty="0" err="1"/>
              <a:t>colours</a:t>
            </a:r>
            <a:r>
              <a:rPr lang="en-US" dirty="0"/>
              <a:t> of things are restored to them, and we watch the dawn remaking the world in its antique pattern. The wan mirrors get back their mimic life. The flameless tapers stand where we had left them, and beside them lies the half-cut book that we had been studying, or the wired flower that we had worn at the ball, or the letter that we had been afraid to read, or that we had read too often. Nothing seems to us changed. Out of the unreal shadows of the night comes back the real life that we had known. We have to resume it where we had left off, and there steals over us a terrible sense of the necessity for the continuance of energy in the same wearisome round of stereotyped habits, or a wild longing, it may be, that our eyelids might open some morning upon a world that had been refashioned anew in the darkness for our pleasure, a world in which things would have fresh shapes and </a:t>
            </a:r>
            <a:r>
              <a:rPr lang="en-US" dirty="0" err="1"/>
              <a:t>colours</a:t>
            </a:r>
            <a:r>
              <a:rPr lang="en-US" dirty="0"/>
              <a:t>, and be changed, or have other secrets, a world in which the past would have little or no place, or survive, at any rate, in no conscious form of obligation or regret, the remembrance even of joy having its bitterness and the memories of pleasure their pain.”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2986153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rgbClr val="BFBFBF"/>
                                        </p:clrVal>
                                      </p:to>
                                    </p:set>
                                    <p:set>
                                      <p:cBhvr>
                                        <p:cTn id="7" dur="500" fill="hold"/>
                                        <p:tgtEl>
                                          <p:spTgt spid="3">
                                            <p:txEl>
                                              <p:pRg st="0" end="0"/>
                                            </p:txEl>
                                          </p:spTgt>
                                        </p:tgtEl>
                                        <p:attrNameLst>
                                          <p:attrName>fillcolor</p:attrName>
                                        </p:attrNameLst>
                                      </p:cBhvr>
                                      <p:to>
                                        <p:clrVal>
                                          <a:srgbClr val="BFBFBF"/>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“Perhaps, after all, America never has been discovered. I myself would say that it had merely been detected.”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744345161"/>
      </p:ext>
    </p:extLst>
  </p:cSld>
  <p:clrMapOvr>
    <a:masterClrMapping/>
  </p:clrMapOvr>
  <p:transition spd="slow">
    <p:push dir="u"/>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 think you are wrong, Basil, but I won't argue with you. It is only the intellectually lost who ever argue.” </a:t>
            </a:r>
            <a:br>
              <a:rPr lang="en-US" dirty="0"/>
            </a:br>
            <a:r>
              <a:rPr lang="en-US" dirty="0"/>
              <a:t>― </a:t>
            </a:r>
            <a:r>
              <a:rPr lang="en-US" dirty="0">
                <a:hlinkClick r:id="rId2"/>
              </a:rPr>
              <a:t>Oscar Wilde</a:t>
            </a:r>
            <a:r>
              <a:rPr lang="en-US" dirty="0"/>
              <a:t>, </a:t>
            </a:r>
            <a:r>
              <a:rPr lang="en-US" i="1" dirty="0">
                <a:hlinkClick r:id="rId3"/>
              </a:rPr>
              <a:t>The Picture of Dorian Gray</a:t>
            </a:r>
            <a:endParaRPr lang="en-US" dirty="0"/>
          </a:p>
        </p:txBody>
      </p:sp>
    </p:spTree>
    <p:extLst>
      <p:ext uri="{BB962C8B-B14F-4D97-AF65-F5344CB8AC3E}">
        <p14:creationId xmlns:p14="http://schemas.microsoft.com/office/powerpoint/2010/main" val="120228844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68</TotalTime>
  <Words>4817</Words>
  <Application>Microsoft Office PowerPoint</Application>
  <PresentationFormat>On-screen Show (4:3)</PresentationFormat>
  <Paragraphs>124</Paragraphs>
  <Slides>123</Slides>
  <Notes>0</Notes>
  <HiddenSlides>0</HiddenSlides>
  <MMClips>0</MMClips>
  <ScaleCrop>false</ScaleCrop>
  <HeadingPairs>
    <vt:vector size="4" baseType="variant">
      <vt:variant>
        <vt:lpstr>Theme</vt:lpstr>
      </vt:variant>
      <vt:variant>
        <vt:i4>1</vt:i4>
      </vt:variant>
      <vt:variant>
        <vt:lpstr>Slide Titles</vt:lpstr>
      </vt:variant>
      <vt:variant>
        <vt:i4>123</vt:i4>
      </vt:variant>
    </vt:vector>
  </HeadingPairs>
  <TitlesOfParts>
    <vt:vector size="124" baseType="lpstr">
      <vt:lpstr>Kilter</vt:lpstr>
      <vt:lpstr>The Picture of Dorian Gray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lpstr>Man that took FOREVER!!!!!!</vt:lpstr>
    </vt:vector>
  </TitlesOfParts>
  <Company>EDUHSD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Picture of Dorian Gray</dc:title>
  <dc:creator>Windows User</dc:creator>
  <cp:lastModifiedBy>Windows User</cp:lastModifiedBy>
  <cp:revision>7</cp:revision>
  <dcterms:created xsi:type="dcterms:W3CDTF">2014-12-17T15:34:20Z</dcterms:created>
  <dcterms:modified xsi:type="dcterms:W3CDTF">2014-12-17T16:52:41Z</dcterms:modified>
</cp:coreProperties>
</file>