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1" r:id="rId25"/>
    <p:sldId id="280" r:id="rId26"/>
    <p:sldId id="282"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5C2E5E8-74C1-476E-A628-A42E9AC7016D}" type="datetimeFigureOut">
              <a:rPr lang="en-US" smtClean="0"/>
              <a:t>10/24/2014</a:t>
            </a:fld>
            <a:endParaRPr lang="en-US"/>
          </a:p>
        </p:txBody>
      </p:sp>
      <p:sp>
        <p:nvSpPr>
          <p:cNvPr id="16" name="Slide Number Placeholder 15"/>
          <p:cNvSpPr>
            <a:spLocks noGrp="1"/>
          </p:cNvSpPr>
          <p:nvPr>
            <p:ph type="sldNum" sz="quarter" idx="11"/>
          </p:nvPr>
        </p:nvSpPr>
        <p:spPr/>
        <p:txBody>
          <a:bodyPr/>
          <a:lstStyle/>
          <a:p>
            <a:fld id="{4FB5F4F5-428A-40E4-8812-FF9C6757F21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C2E5E8-74C1-476E-A628-A42E9AC7016D}"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5F4F5-428A-40E4-8812-FF9C6757F2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C2E5E8-74C1-476E-A628-A42E9AC7016D}"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5F4F5-428A-40E4-8812-FF9C6757F2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5C2E5E8-74C1-476E-A628-A42E9AC7016D}" type="datetimeFigureOut">
              <a:rPr lang="en-US" smtClean="0"/>
              <a:t>10/24/2014</a:t>
            </a:fld>
            <a:endParaRPr lang="en-US"/>
          </a:p>
        </p:txBody>
      </p:sp>
      <p:sp>
        <p:nvSpPr>
          <p:cNvPr id="15" name="Slide Number Placeholder 14"/>
          <p:cNvSpPr>
            <a:spLocks noGrp="1"/>
          </p:cNvSpPr>
          <p:nvPr>
            <p:ph type="sldNum" sz="quarter" idx="15"/>
          </p:nvPr>
        </p:nvSpPr>
        <p:spPr/>
        <p:txBody>
          <a:bodyPr/>
          <a:lstStyle>
            <a:lvl1pPr algn="ctr">
              <a:defRPr/>
            </a:lvl1pPr>
          </a:lstStyle>
          <a:p>
            <a:fld id="{4FB5F4F5-428A-40E4-8812-FF9C6757F215}"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5C2E5E8-74C1-476E-A628-A42E9AC7016D}"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5F4F5-428A-40E4-8812-FF9C6757F215}"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5C2E5E8-74C1-476E-A628-A42E9AC7016D}"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5F4F5-428A-40E4-8812-FF9C6757F21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FB5F4F5-428A-40E4-8812-FF9C6757F215}"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5C2E5E8-74C1-476E-A628-A42E9AC7016D}" type="datetimeFigureOut">
              <a:rPr lang="en-US" smtClean="0"/>
              <a:t>10/24/2014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5C2E5E8-74C1-476E-A628-A42E9AC7016D}" type="datetimeFigureOut">
              <a:rPr lang="en-US" smtClean="0"/>
              <a:t>10/24/2014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5F4F5-428A-40E4-8812-FF9C6757F215}"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2E5E8-74C1-476E-A628-A42E9AC7016D}" type="datetimeFigureOut">
              <a:rPr lang="en-US" smtClean="0"/>
              <a:t>10/24/2014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5F4F5-428A-40E4-8812-FF9C6757F2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5C2E5E8-74C1-476E-A628-A42E9AC7016D}" type="datetimeFigureOut">
              <a:rPr lang="en-US" smtClean="0"/>
              <a:t>10/24/2014</a:t>
            </a:fld>
            <a:endParaRPr lang="en-US"/>
          </a:p>
        </p:txBody>
      </p:sp>
      <p:sp>
        <p:nvSpPr>
          <p:cNvPr id="9" name="Slide Number Placeholder 8"/>
          <p:cNvSpPr>
            <a:spLocks noGrp="1"/>
          </p:cNvSpPr>
          <p:nvPr>
            <p:ph type="sldNum" sz="quarter" idx="15"/>
          </p:nvPr>
        </p:nvSpPr>
        <p:spPr/>
        <p:txBody>
          <a:bodyPr/>
          <a:lstStyle/>
          <a:p>
            <a:fld id="{4FB5F4F5-428A-40E4-8812-FF9C6757F215}"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5C2E5E8-74C1-476E-A628-A42E9AC7016D}" type="datetimeFigureOut">
              <a:rPr lang="en-US" smtClean="0"/>
              <a:t>10/24/2014</a:t>
            </a:fld>
            <a:endParaRPr lang="en-US"/>
          </a:p>
        </p:txBody>
      </p:sp>
      <p:sp>
        <p:nvSpPr>
          <p:cNvPr id="9" name="Slide Number Placeholder 8"/>
          <p:cNvSpPr>
            <a:spLocks noGrp="1"/>
          </p:cNvSpPr>
          <p:nvPr>
            <p:ph type="sldNum" sz="quarter" idx="11"/>
          </p:nvPr>
        </p:nvSpPr>
        <p:spPr/>
        <p:txBody>
          <a:bodyPr/>
          <a:lstStyle/>
          <a:p>
            <a:fld id="{4FB5F4F5-428A-40E4-8812-FF9C6757F21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5C2E5E8-74C1-476E-A628-A42E9AC7016D}" type="datetimeFigureOut">
              <a:rPr lang="en-US" smtClean="0"/>
              <a:t>10/24/2014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FB5F4F5-428A-40E4-8812-FF9C6757F215}"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Franz Kafka</a:t>
            </a:r>
            <a:endParaRPr lang="en-US" dirty="0"/>
          </a:p>
        </p:txBody>
      </p:sp>
      <p:sp>
        <p:nvSpPr>
          <p:cNvPr id="2" name="Title 1"/>
          <p:cNvSpPr>
            <a:spLocks noGrp="1"/>
          </p:cNvSpPr>
          <p:nvPr>
            <p:ph type="ctrTitle"/>
          </p:nvPr>
        </p:nvSpPr>
        <p:spPr/>
        <p:txBody>
          <a:bodyPr/>
          <a:lstStyle/>
          <a:p>
            <a:r>
              <a:rPr lang="en-US" dirty="0" smtClean="0"/>
              <a:t>The Metamorphosis</a:t>
            </a:r>
            <a:endParaRPr lang="en-US" dirty="0"/>
          </a:p>
        </p:txBody>
      </p:sp>
    </p:spTree>
    <p:extLst>
      <p:ext uri="{BB962C8B-B14F-4D97-AF65-F5344CB8AC3E}">
        <p14:creationId xmlns:p14="http://schemas.microsoft.com/office/powerpoint/2010/main" val="875799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“One morning, as </a:t>
            </a:r>
            <a:r>
              <a:rPr lang="en-US" dirty="0" err="1" smtClean="0"/>
              <a:t>Gregor</a:t>
            </a:r>
            <a:r>
              <a:rPr lang="en-US" dirty="0" smtClean="0"/>
              <a:t> </a:t>
            </a:r>
            <a:r>
              <a:rPr lang="en-US" dirty="0" err="1" smtClean="0"/>
              <a:t>Samsa</a:t>
            </a:r>
            <a:r>
              <a:rPr lang="en-US" dirty="0" smtClean="0"/>
              <a:t> was waking up from anxious dreams, he discovered that in his bed he had been changed into a monstrous bug…” </a:t>
            </a:r>
          </a:p>
          <a:p>
            <a:r>
              <a:rPr lang="en-US" dirty="0" smtClean="0"/>
              <a:t>― Franz Kafka, The Metamorphosis</a:t>
            </a:r>
            <a:endParaRPr lang="en-US" dirty="0"/>
          </a:p>
        </p:txBody>
      </p:sp>
    </p:spTree>
    <p:extLst>
      <p:ext uri="{BB962C8B-B14F-4D97-AF65-F5344CB8AC3E}">
        <p14:creationId xmlns:p14="http://schemas.microsoft.com/office/powerpoint/2010/main" val="596255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de-DE" dirty="0" smtClean="0"/>
              <a:t>“Als Gregor Samsa eines Morgens aus unruhigen Träumen erwachte, fand er sich in seinem Bett zu einem ungeheueren Ungeziefer verwandelt.” </a:t>
            </a:r>
          </a:p>
          <a:p>
            <a:r>
              <a:rPr lang="de-DE" dirty="0" smtClean="0"/>
              <a:t>― Franz Kafka, The Metamorphosis</a:t>
            </a:r>
            <a:endParaRPr lang="en-US" dirty="0"/>
          </a:p>
        </p:txBody>
      </p:sp>
    </p:spTree>
    <p:extLst>
      <p:ext uri="{BB962C8B-B14F-4D97-AF65-F5344CB8AC3E}">
        <p14:creationId xmlns:p14="http://schemas.microsoft.com/office/powerpoint/2010/main" val="1475048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“His biggest misgiving came from his concern about the loud crash that was bound to occur and would probably create, if not terror, at least anxiety behind all the doors. But that would have to be risked.” </a:t>
            </a:r>
          </a:p>
          <a:p>
            <a:r>
              <a:rPr lang="en-US" dirty="0" smtClean="0"/>
              <a:t>― Franz Kafka, The Metamorphosis</a:t>
            </a:r>
            <a:endParaRPr lang="en-US" dirty="0"/>
          </a:p>
        </p:txBody>
      </p:sp>
    </p:spTree>
    <p:extLst>
      <p:ext uri="{BB962C8B-B14F-4D97-AF65-F5344CB8AC3E}">
        <p14:creationId xmlns:p14="http://schemas.microsoft.com/office/powerpoint/2010/main" val="2512249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“If they were shocked, then </a:t>
            </a:r>
            <a:r>
              <a:rPr lang="en-US" dirty="0" err="1" smtClean="0"/>
              <a:t>Gregor</a:t>
            </a:r>
            <a:r>
              <a:rPr lang="en-US" dirty="0" smtClean="0"/>
              <a:t> had no further responsibility and could be calm. But if they took everything calmly, he </a:t>
            </a:r>
            <a:r>
              <a:rPr lang="en-US" dirty="0" err="1" smtClean="0"/>
              <a:t>he</a:t>
            </a:r>
            <a:r>
              <a:rPr lang="en-US" dirty="0" smtClean="0"/>
              <a:t>, too, had no reason to get excited and could, if he hurried, actually be at the station by eight o'clock.” </a:t>
            </a:r>
          </a:p>
          <a:p>
            <a:r>
              <a:rPr lang="en-US" dirty="0" smtClean="0"/>
              <a:t>― Franz Kafka, The Metamorphosis</a:t>
            </a:r>
            <a:endParaRPr lang="en-US" dirty="0"/>
          </a:p>
        </p:txBody>
      </p:sp>
    </p:spTree>
    <p:extLst>
      <p:ext uri="{BB962C8B-B14F-4D97-AF65-F5344CB8AC3E}">
        <p14:creationId xmlns:p14="http://schemas.microsoft.com/office/powerpoint/2010/main" val="3435737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“The sister played so beautifully. Her face was tilted to one side and she followed the notes with soulful and probing eyes. </a:t>
            </a:r>
            <a:r>
              <a:rPr lang="en-US" dirty="0" err="1" smtClean="0"/>
              <a:t>Gregor</a:t>
            </a:r>
            <a:r>
              <a:rPr lang="en-US" dirty="0" smtClean="0"/>
              <a:t> advanced a little, keeping his eyes low so that they might possibly meet hers. Was he a beast if music could move him so?” </a:t>
            </a:r>
          </a:p>
          <a:p>
            <a:r>
              <a:rPr lang="en-US" dirty="0" smtClean="0"/>
              <a:t>― Franz Kafka, The Metamorphosis</a:t>
            </a:r>
            <a:endParaRPr lang="en-US" dirty="0"/>
          </a:p>
        </p:txBody>
      </p:sp>
    </p:spTree>
    <p:extLst>
      <p:ext uri="{BB962C8B-B14F-4D97-AF65-F5344CB8AC3E}">
        <p14:creationId xmlns:p14="http://schemas.microsoft.com/office/powerpoint/2010/main" val="2521105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“The door could not be heard slamming; they had probably left it open, as is the custom in homes where a great misfortune has occurred.” </a:t>
            </a:r>
          </a:p>
          <a:p>
            <a:r>
              <a:rPr lang="en-US" dirty="0" smtClean="0"/>
              <a:t>― Franz Kafka, The Metamorphosis</a:t>
            </a:r>
            <a:endParaRPr lang="en-US" dirty="0"/>
          </a:p>
        </p:txBody>
      </p:sp>
    </p:spTree>
    <p:extLst>
      <p:ext uri="{BB962C8B-B14F-4D97-AF65-F5344CB8AC3E}">
        <p14:creationId xmlns:p14="http://schemas.microsoft.com/office/powerpoint/2010/main" val="3727775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“If I didn't have my parents to think about I'd have given in my notice a long time ago, I'd have gone up to the boss and told him just what I think, tell him everything I would, let him know just what I feel. He'd fall right off his desk! And it's a funny sort of business to be sitting up there at your desk, talking down at your subordinates from up there, especially when you have to go right up close because the boss is hard of hearing.” </a:t>
            </a:r>
          </a:p>
          <a:p>
            <a:r>
              <a:rPr lang="en-US" dirty="0" smtClean="0"/>
              <a:t>― Franz Kafka, The Metamorphosis</a:t>
            </a:r>
            <a:endParaRPr lang="en-US" dirty="0"/>
          </a:p>
        </p:txBody>
      </p:sp>
    </p:spTree>
    <p:extLst>
      <p:ext uri="{BB962C8B-B14F-4D97-AF65-F5344CB8AC3E}">
        <p14:creationId xmlns:p14="http://schemas.microsoft.com/office/powerpoint/2010/main" val="2072462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“the blend of absurd, surreal and mundane which gave rise to the adjective "</a:t>
            </a:r>
            <a:r>
              <a:rPr lang="en-US" dirty="0" err="1" smtClean="0"/>
              <a:t>kafkaesque</a:t>
            </a:r>
            <a:r>
              <a:rPr lang="en-US" dirty="0" smtClean="0"/>
              <a:t>” </a:t>
            </a:r>
          </a:p>
          <a:p>
            <a:r>
              <a:rPr lang="en-US" dirty="0" smtClean="0"/>
              <a:t>― Franz Kafka, The Metamorphosis</a:t>
            </a:r>
            <a:endParaRPr lang="en-US" dirty="0"/>
          </a:p>
        </p:txBody>
      </p:sp>
    </p:spTree>
    <p:extLst>
      <p:ext uri="{BB962C8B-B14F-4D97-AF65-F5344CB8AC3E}">
        <p14:creationId xmlns:p14="http://schemas.microsoft.com/office/powerpoint/2010/main" val="1667381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US" dirty="0" smtClean="0"/>
              <a:t>“He slid back again into his earlier position. "This getting up early," he thought, "makes a man quite idiotic. A man must have his sleep. Other travelling salesmen live like harem women. For instance, when I come back to the inn during the course of the morning to write up the necessary orders, these gentlemen are just sitting down to breakfast. If I were to try that with my boss, I'd be thrown out on the spot. Still, who knows whether that mightn't be really good for me? If I didn't hold back for my parents' sake, I'd have quit ages ago. I would've gone to the boss and told him just what I think from the bottom of my heart. He would've fallen right off his desk! How weird it is to sit up at that desk and talk down to the employee from way up there. The boss has trouble hearing, so the employee has to step up quite close to him. Anyway, I haven't completely given up that hope yet. Once I've got together the money to pay off my parents' debt to him—that should take another five or six years—I'll do it for sure. Then I'll make the big break. In any case, right now I have to get up. My train leaves at five o'clock” </a:t>
            </a:r>
          </a:p>
          <a:p>
            <a:r>
              <a:rPr lang="en-US" dirty="0" smtClean="0"/>
              <a:t>― Franz Kafka, The Metamorphosis</a:t>
            </a:r>
            <a:endParaRPr lang="en-US" dirty="0"/>
          </a:p>
        </p:txBody>
      </p:sp>
    </p:spTree>
    <p:extLst>
      <p:ext uri="{BB962C8B-B14F-4D97-AF65-F5344CB8AC3E}">
        <p14:creationId xmlns:p14="http://schemas.microsoft.com/office/powerpoint/2010/main" val="4104395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5821363"/>
          </a:xfrm>
        </p:spPr>
        <p:txBody>
          <a:bodyPr>
            <a:normAutofit fontScale="85000" lnSpcReduction="20000"/>
          </a:bodyPr>
          <a:lstStyle/>
          <a:p>
            <a:r>
              <a:rPr lang="en-US" dirty="0" smtClean="0"/>
              <a:t>“He had always believed that his father had not been able to save a penny from the business, at least his father had never told him anything to the contrary, and </a:t>
            </a:r>
            <a:r>
              <a:rPr lang="en-US" dirty="0" err="1" smtClean="0"/>
              <a:t>Gregor</a:t>
            </a:r>
            <a:r>
              <a:rPr lang="en-US" dirty="0" smtClean="0"/>
              <a:t>, for his part, had never asked him any questions. In those days </a:t>
            </a:r>
            <a:r>
              <a:rPr lang="en-US" dirty="0" err="1" smtClean="0"/>
              <a:t>Gregor's</a:t>
            </a:r>
            <a:r>
              <a:rPr lang="en-US" dirty="0" smtClean="0"/>
              <a:t> sole concern had been to do everything in his power to make the family forget as quickly as possible the business disaster which had plunged everyone into a state of total despair. And so he had begun to work with special ardor and had risen almost overnight from stock clerk to traveling salesman, which of course had opened up very different money-making possibilities, and in no time his successes on the job were transformed, by means of commissions, into hard cash that could be plunked down on the table at home in front of his astonished and delighted family. Those had been the wonderful times, and they had never returned, at least not with the same glory, although later on </a:t>
            </a:r>
            <a:r>
              <a:rPr lang="en-US" dirty="0" err="1" smtClean="0"/>
              <a:t>Gregor</a:t>
            </a:r>
            <a:r>
              <a:rPr lang="en-US" dirty="0" smtClean="0"/>
              <a:t> earned enough money to meet the expenses of the entire family and actually did so. They had just gotten used to it, the family as well as </a:t>
            </a:r>
            <a:r>
              <a:rPr lang="en-US" dirty="0" err="1" smtClean="0"/>
              <a:t>Gregor</a:t>
            </a:r>
            <a:r>
              <a:rPr lang="en-US" dirty="0" smtClean="0"/>
              <a:t>, the money was received with thanks and given with pleasure, but no special feeling of warmth went with it any more. ” </a:t>
            </a:r>
          </a:p>
          <a:p>
            <a:r>
              <a:rPr lang="en-US" dirty="0" smtClean="0"/>
              <a:t>― Franz Kafka, The Metamorphosis</a:t>
            </a:r>
            <a:endParaRPr lang="en-US" dirty="0"/>
          </a:p>
        </p:txBody>
      </p:sp>
    </p:spTree>
    <p:extLst>
      <p:ext uri="{BB962C8B-B14F-4D97-AF65-F5344CB8AC3E}">
        <p14:creationId xmlns:p14="http://schemas.microsoft.com/office/powerpoint/2010/main" val="863646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“I cannot make you understand. I cannot make anyone understand what is happening inside me. I cannot even explain it to myself.” </a:t>
            </a:r>
          </a:p>
          <a:p>
            <a:r>
              <a:rPr lang="en-US" dirty="0" smtClean="0"/>
              <a:t>― Franz Kafka, The Metamorphosis</a:t>
            </a:r>
            <a:endParaRPr lang="en-US" dirty="0"/>
          </a:p>
        </p:txBody>
      </p:sp>
    </p:spTree>
    <p:extLst>
      <p:ext uri="{BB962C8B-B14F-4D97-AF65-F5344CB8AC3E}">
        <p14:creationId xmlns:p14="http://schemas.microsoft.com/office/powerpoint/2010/main" val="3088984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“Over the table, on which an unpacked line of fabric samples was all spread out -- </a:t>
            </a:r>
            <a:r>
              <a:rPr lang="en-US" dirty="0" err="1" smtClean="0"/>
              <a:t>Samsa</a:t>
            </a:r>
            <a:r>
              <a:rPr lang="en-US" dirty="0" smtClean="0"/>
              <a:t> was a traveling salesman -- hung the picture which he had recently cut out of a glossy magazine and lodged in a pretty gilt frame. It showed a lady done up in a fur hat and a fur boa, sitting upright and raising up against the viewer a heavy fur muff in which her whole forearm had disappeared.” </a:t>
            </a:r>
          </a:p>
          <a:p>
            <a:r>
              <a:rPr lang="en-US" dirty="0" smtClean="0"/>
              <a:t>― Franz Kafka, The Metamorphosis</a:t>
            </a:r>
            <a:endParaRPr lang="en-US" dirty="0"/>
          </a:p>
        </p:txBody>
      </p:sp>
    </p:spTree>
    <p:extLst>
      <p:ext uri="{BB962C8B-B14F-4D97-AF65-F5344CB8AC3E}">
        <p14:creationId xmlns:p14="http://schemas.microsoft.com/office/powerpoint/2010/main" val="3408082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“Then his head sank to the floor of its own accord and from his nostrils came the last faint flicker of his breath.” </a:t>
            </a:r>
          </a:p>
          <a:p>
            <a:r>
              <a:rPr lang="en-US" dirty="0" smtClean="0"/>
              <a:t>― Franz Kafka, The Metamorphosis</a:t>
            </a:r>
            <a:endParaRPr lang="en-US" dirty="0"/>
          </a:p>
        </p:txBody>
      </p:sp>
    </p:spTree>
    <p:extLst>
      <p:ext uri="{BB962C8B-B14F-4D97-AF65-F5344CB8AC3E}">
        <p14:creationId xmlns:p14="http://schemas.microsoft.com/office/powerpoint/2010/main" val="3389266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“But perhaps the enthusiastic sensibility of young women of her age also played a role. This feeling sought release at every opportunity, and with it Grete now felt tempted to want to make </a:t>
            </a:r>
            <a:r>
              <a:rPr lang="en-US" dirty="0" err="1" smtClean="0"/>
              <a:t>Gregor's</a:t>
            </a:r>
            <a:r>
              <a:rPr lang="en-US" dirty="0" smtClean="0"/>
              <a:t> situation even more terrifying, so that then she would be able to do even more for him than now.” </a:t>
            </a:r>
          </a:p>
          <a:p>
            <a:r>
              <a:rPr lang="en-US" dirty="0" smtClean="0"/>
              <a:t>― Franz Kafka, The Metamorphosis</a:t>
            </a:r>
            <a:endParaRPr lang="en-US" dirty="0"/>
          </a:p>
        </p:txBody>
      </p:sp>
    </p:spTree>
    <p:extLst>
      <p:ext uri="{BB962C8B-B14F-4D97-AF65-F5344CB8AC3E}">
        <p14:creationId xmlns:p14="http://schemas.microsoft.com/office/powerpoint/2010/main" val="156354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a:t>
            </a:r>
            <a:r>
              <a:rPr lang="en-US" dirty="0" err="1" smtClean="0"/>
              <a:t>Gregor</a:t>
            </a:r>
            <a:r>
              <a:rPr lang="en-US" dirty="0" smtClean="0"/>
              <a:t>, open up, I'm pleading with you.' But </a:t>
            </a:r>
            <a:r>
              <a:rPr lang="en-US" dirty="0" err="1" smtClean="0"/>
              <a:t>Gregor</a:t>
            </a:r>
            <a:r>
              <a:rPr lang="en-US" dirty="0" smtClean="0"/>
              <a:t> had absolutely no intention of opening the door and complimented himself instead on the precaution he had adopted from his business trips of locking all the doors during the night even at home.” </a:t>
            </a:r>
          </a:p>
          <a:p>
            <a:r>
              <a:rPr lang="en-US" dirty="0" smtClean="0"/>
              <a:t>― Franz Kafka, The Metamorphosis</a:t>
            </a:r>
            <a:endParaRPr lang="en-US" dirty="0"/>
          </a:p>
        </p:txBody>
      </p:sp>
    </p:spTree>
    <p:extLst>
      <p:ext uri="{BB962C8B-B14F-4D97-AF65-F5344CB8AC3E}">
        <p14:creationId xmlns:p14="http://schemas.microsoft.com/office/powerpoint/2010/main" val="1350188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It was half past six and the hands were quietly moving forwards.” </a:t>
            </a:r>
          </a:p>
          <a:p>
            <a:r>
              <a:rPr lang="en-US" dirty="0" smtClean="0"/>
              <a:t>― Franz Kafka, The Metamorphosis</a:t>
            </a:r>
            <a:endParaRPr lang="en-US" dirty="0"/>
          </a:p>
        </p:txBody>
      </p:sp>
    </p:spTree>
    <p:extLst>
      <p:ext uri="{BB962C8B-B14F-4D97-AF65-F5344CB8AC3E}">
        <p14:creationId xmlns:p14="http://schemas.microsoft.com/office/powerpoint/2010/main" val="37522331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“However, </a:t>
            </a:r>
            <a:r>
              <a:rPr lang="en-US" dirty="0" err="1" smtClean="0"/>
              <a:t>Gregor</a:t>
            </a:r>
            <a:r>
              <a:rPr lang="en-US" dirty="0" smtClean="0"/>
              <a:t> had become much calmer. All right, people did not understand his words any more, although they seemed clear enough to him, clearer than previously, perhaps because had gotten used to them” </a:t>
            </a:r>
          </a:p>
          <a:p>
            <a:r>
              <a:rPr lang="en-US" dirty="0" smtClean="0"/>
              <a:t>― Franz Kafka, The Metamorphosis</a:t>
            </a:r>
            <a:endParaRPr lang="en-US" dirty="0"/>
          </a:p>
        </p:txBody>
      </p:sp>
    </p:spTree>
    <p:extLst>
      <p:ext uri="{BB962C8B-B14F-4D97-AF65-F5344CB8AC3E}">
        <p14:creationId xmlns:p14="http://schemas.microsoft.com/office/powerpoint/2010/main" val="12712949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5821363"/>
          </a:xfrm>
        </p:spPr>
        <p:txBody>
          <a:bodyPr>
            <a:normAutofit/>
          </a:bodyPr>
          <a:lstStyle/>
          <a:p>
            <a:r>
              <a:rPr lang="en-US" dirty="0" smtClean="0"/>
              <a:t>“As </a:t>
            </a:r>
            <a:r>
              <a:rPr lang="en-US" dirty="0" err="1" smtClean="0"/>
              <a:t>Gregor</a:t>
            </a:r>
            <a:r>
              <a:rPr lang="en-US" dirty="0" smtClean="0"/>
              <a:t> </a:t>
            </a:r>
            <a:r>
              <a:rPr lang="en-US" dirty="0" err="1" smtClean="0"/>
              <a:t>Samsa</a:t>
            </a:r>
            <a:r>
              <a:rPr lang="en-US" dirty="0" smtClean="0"/>
              <a:t> awoke one morning from uneasy dreams he found himself transformed in his bed into a gigantic insect. He was laying on his hard, as it were armor-plated, back and when he lifted his head a little he could see his domelike brown belly divided into stiff arched segments on top of which the bed quilt could hardly keep in position and was about to slide off completely. His numerous legs, which were pitifully thin compared to the rest of his bulk, waved helplessly before his eyes.” </a:t>
            </a:r>
          </a:p>
          <a:p>
            <a:r>
              <a:rPr lang="en-US" dirty="0" smtClean="0"/>
              <a:t>― Franz Kafka, The Metamorphosis</a:t>
            </a:r>
            <a:endParaRPr lang="en-US" dirty="0"/>
          </a:p>
        </p:txBody>
      </p:sp>
    </p:spTree>
    <p:extLst>
      <p:ext uri="{BB962C8B-B14F-4D97-AF65-F5344CB8AC3E}">
        <p14:creationId xmlns:p14="http://schemas.microsoft.com/office/powerpoint/2010/main" val="7458193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 y="228600"/>
            <a:ext cx="8229600" cy="5867083"/>
          </a:xfrm>
        </p:spPr>
        <p:txBody>
          <a:bodyPr/>
          <a:lstStyle/>
          <a:p>
            <a:r>
              <a:rPr lang="en-US" dirty="0" smtClean="0"/>
              <a:t>“It seemed remarkable to </a:t>
            </a:r>
            <a:r>
              <a:rPr lang="en-US" dirty="0" err="1" smtClean="0"/>
              <a:t>Gregor</a:t>
            </a:r>
            <a:r>
              <a:rPr lang="en-US" dirty="0" smtClean="0"/>
              <a:t> that above all the various noises of eating their chewing teeth could still be heard, as if they had wanted to show </a:t>
            </a:r>
            <a:r>
              <a:rPr lang="en-US" dirty="0" err="1" smtClean="0"/>
              <a:t>Gregor</a:t>
            </a:r>
            <a:r>
              <a:rPr lang="en-US" dirty="0" smtClean="0"/>
              <a:t> that you need teeth in order to eat and it was not possible to perform anything with jaws that are toothless however nice they might be.” </a:t>
            </a:r>
          </a:p>
          <a:p>
            <a:r>
              <a:rPr lang="en-US" dirty="0" smtClean="0"/>
              <a:t>― Franz Kafka, The Metamorphosis</a:t>
            </a:r>
            <a:endParaRPr lang="en-US" dirty="0"/>
          </a:p>
        </p:txBody>
      </p:sp>
    </p:spTree>
    <p:extLst>
      <p:ext uri="{BB962C8B-B14F-4D97-AF65-F5344CB8AC3E}">
        <p14:creationId xmlns:p14="http://schemas.microsoft.com/office/powerpoint/2010/main" val="1014103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smtClean="0"/>
              <a:t>“As </a:t>
            </a:r>
            <a:r>
              <a:rPr lang="en-US" dirty="0" err="1" smtClean="0"/>
              <a:t>Gregor</a:t>
            </a:r>
            <a:r>
              <a:rPr lang="en-US" dirty="0" smtClean="0"/>
              <a:t> </a:t>
            </a:r>
            <a:r>
              <a:rPr lang="en-US" dirty="0" err="1" smtClean="0"/>
              <a:t>Samsa</a:t>
            </a:r>
            <a:r>
              <a:rPr lang="en-US" dirty="0" smtClean="0"/>
              <a:t> awoke one morning from uneasy dreams he found himself transformed in his bed into a gigantic insect.” </a:t>
            </a:r>
          </a:p>
          <a:p>
            <a:r>
              <a:rPr lang="en-US" dirty="0" smtClean="0"/>
              <a:t>― Franz Kafka, The Metamorphosis</a:t>
            </a:r>
            <a:endParaRPr lang="en-US" dirty="0"/>
          </a:p>
        </p:txBody>
      </p:sp>
    </p:spTree>
    <p:extLst>
      <p:ext uri="{BB962C8B-B14F-4D97-AF65-F5344CB8AC3E}">
        <p14:creationId xmlns:p14="http://schemas.microsoft.com/office/powerpoint/2010/main" val="1142739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“Was he an animal, that music could move him so? He felt as if the way to the unknown nourishment he longed for were coming to light.” </a:t>
            </a:r>
          </a:p>
          <a:p>
            <a:r>
              <a:rPr lang="en-US" dirty="0" smtClean="0"/>
              <a:t>― Franz Kafka, The Metamorphosis</a:t>
            </a:r>
            <a:endParaRPr lang="en-US" dirty="0"/>
          </a:p>
        </p:txBody>
      </p:sp>
    </p:spTree>
    <p:extLst>
      <p:ext uri="{BB962C8B-B14F-4D97-AF65-F5344CB8AC3E}">
        <p14:creationId xmlns:p14="http://schemas.microsoft.com/office/powerpoint/2010/main" val="3817505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“He was a tool of the boss, without brains or backbone.” </a:t>
            </a:r>
          </a:p>
          <a:p>
            <a:r>
              <a:rPr lang="en-US" dirty="0" smtClean="0"/>
              <a:t>― Franz Kafka, The Metamorphosis</a:t>
            </a:r>
            <a:endParaRPr lang="en-US" dirty="0"/>
          </a:p>
        </p:txBody>
      </p:sp>
    </p:spTree>
    <p:extLst>
      <p:ext uri="{BB962C8B-B14F-4D97-AF65-F5344CB8AC3E}">
        <p14:creationId xmlns:p14="http://schemas.microsoft.com/office/powerpoint/2010/main" val="4063623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“He thought back on his family with deep emotion and love. His conviction that he would have to disappear was, if possible, even firmer than his sister's. He remained in this state of empty and peaceful reflection until the tower clock struck three in the morning. He still saw that outside the window everything was beginning to grow light. Then, without his consent, his head sank down to the floor, and from his nostrils streamed his last weak breath.” </a:t>
            </a:r>
          </a:p>
          <a:p>
            <a:r>
              <a:rPr lang="en-US" dirty="0" smtClean="0"/>
              <a:t>― Franz Kafka, The Metamorphosis</a:t>
            </a:r>
            <a:endParaRPr lang="en-US" dirty="0"/>
          </a:p>
        </p:txBody>
      </p:sp>
    </p:spTree>
    <p:extLst>
      <p:ext uri="{BB962C8B-B14F-4D97-AF65-F5344CB8AC3E}">
        <p14:creationId xmlns:p14="http://schemas.microsoft.com/office/powerpoint/2010/main" val="1377879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“What's happened to me,' he thought. It was no dream.” </a:t>
            </a:r>
          </a:p>
          <a:p>
            <a:r>
              <a:rPr lang="en-US" dirty="0" smtClean="0"/>
              <a:t>― Franz Kafka, The Metamorphosis</a:t>
            </a:r>
            <a:endParaRPr lang="en-US" dirty="0"/>
          </a:p>
        </p:txBody>
      </p:sp>
    </p:spTree>
    <p:extLst>
      <p:ext uri="{BB962C8B-B14F-4D97-AF65-F5344CB8AC3E}">
        <p14:creationId xmlns:p14="http://schemas.microsoft.com/office/powerpoint/2010/main" val="2844371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“What a fate: to be condemned to work for a firm where the slightest negligence at once gave rise to the gravest suspicion! Were all the employees nothing but a bunch of scoundrels, was there not among them one single loyal devoted man who, had he wasted only an hour or so of the firm's time in the morning, was so tormented by conscience as to be driven out of his mind and actually incapable of leaving his bed?” </a:t>
            </a:r>
          </a:p>
          <a:p>
            <a:r>
              <a:rPr lang="en-US" dirty="0" smtClean="0"/>
              <a:t>― Franz Kafka, The Metamorphosis</a:t>
            </a:r>
            <a:endParaRPr lang="en-US" dirty="0"/>
          </a:p>
        </p:txBody>
      </p:sp>
    </p:spTree>
    <p:extLst>
      <p:ext uri="{BB962C8B-B14F-4D97-AF65-F5344CB8AC3E}">
        <p14:creationId xmlns:p14="http://schemas.microsoft.com/office/powerpoint/2010/main" val="277642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“But </a:t>
            </a:r>
            <a:r>
              <a:rPr lang="en-US" dirty="0" err="1" smtClean="0"/>
              <a:t>Gregor</a:t>
            </a:r>
            <a:r>
              <a:rPr lang="en-US" dirty="0" smtClean="0"/>
              <a:t> understood easily that it was not only consideration for him which prevented their moving, for he could easily have been transported in a suitable crate with a few air holes; what mainly prevented the family from moving was their complete hopelessness and the thought that they had been struck by a misfortune as none of their relatives and acquaintances had ever been hit.” </a:t>
            </a:r>
          </a:p>
          <a:p>
            <a:r>
              <a:rPr lang="en-US" dirty="0" smtClean="0"/>
              <a:t>― Franz Kafka, The Metamorphosis</a:t>
            </a:r>
            <a:endParaRPr lang="en-US" dirty="0"/>
          </a:p>
        </p:txBody>
      </p:sp>
    </p:spTree>
    <p:extLst>
      <p:ext uri="{BB962C8B-B14F-4D97-AF65-F5344CB8AC3E}">
        <p14:creationId xmlns:p14="http://schemas.microsoft.com/office/powerpoint/2010/main" val="16544064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TotalTime>
  <Words>1762</Words>
  <Application>Microsoft Office PowerPoint</Application>
  <PresentationFormat>On-screen Show (4:3)</PresentationFormat>
  <Paragraphs>54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Paper</vt:lpstr>
      <vt:lpstr>The Metamorphosis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EDUHSD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cp:revision>
  <dcterms:created xsi:type="dcterms:W3CDTF">2014-10-24T17:19:42Z</dcterms:created>
  <dcterms:modified xsi:type="dcterms:W3CDTF">2014-10-24T17:40:49Z</dcterms:modified>
</cp:coreProperties>
</file>