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0" r:id="rId4"/>
    <p:sldId id="261"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7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F20C2E0B-AD6C-4CF7-BE61-A4C5B98536D4}" type="datetimeFigureOut">
              <a:rPr lang="en-US" smtClean="0"/>
              <a:t>4/7/2015</a:t>
            </a:fld>
            <a:endParaRPr lang="en-US" dirty="0"/>
          </a:p>
        </p:txBody>
      </p:sp>
      <p:sp>
        <p:nvSpPr>
          <p:cNvPr id="16" name="Slide Number Placeholder 15"/>
          <p:cNvSpPr>
            <a:spLocks noGrp="1"/>
          </p:cNvSpPr>
          <p:nvPr>
            <p:ph type="sldNum" sz="quarter" idx="11"/>
          </p:nvPr>
        </p:nvSpPr>
        <p:spPr/>
        <p:txBody>
          <a:bodyPr/>
          <a:lstStyle/>
          <a:p>
            <a:fld id="{BB9EFF35-CDEF-48DE-85BC-BF459F8B5F20}" type="slidenum">
              <a:rPr lang="en-US" smtClean="0"/>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0C2E0B-AD6C-4CF7-BE61-A4C5B98536D4}" type="datetimeFigureOut">
              <a:rPr lang="en-US" smtClean="0"/>
              <a:t>4/7/2015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9EFF35-CDEF-48DE-85BC-BF459F8B5F2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0C2E0B-AD6C-4CF7-BE61-A4C5B98536D4}" type="datetimeFigureOut">
              <a:rPr lang="en-US" smtClean="0"/>
              <a:t>4/7/2015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9EFF35-CDEF-48DE-85BC-BF459F8B5F2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F20C2E0B-AD6C-4CF7-BE61-A4C5B98536D4}" type="datetimeFigureOut">
              <a:rPr lang="en-US" smtClean="0"/>
              <a:t>4/7/2015</a:t>
            </a:fld>
            <a:endParaRPr lang="en-US" dirty="0"/>
          </a:p>
        </p:txBody>
      </p:sp>
      <p:sp>
        <p:nvSpPr>
          <p:cNvPr id="15" name="Slide Number Placeholder 14"/>
          <p:cNvSpPr>
            <a:spLocks noGrp="1"/>
          </p:cNvSpPr>
          <p:nvPr>
            <p:ph type="sldNum" sz="quarter" idx="15"/>
          </p:nvPr>
        </p:nvSpPr>
        <p:spPr/>
        <p:txBody>
          <a:bodyPr/>
          <a:lstStyle>
            <a:lvl1pPr algn="ctr">
              <a:defRPr/>
            </a:lvl1pPr>
          </a:lstStyle>
          <a:p>
            <a:fld id="{BB9EFF35-CDEF-48DE-85BC-BF459F8B5F20}" type="slidenum">
              <a:rPr lang="en-US" smtClean="0"/>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20C2E0B-AD6C-4CF7-BE61-A4C5B98536D4}" type="datetimeFigureOut">
              <a:rPr lang="en-US" smtClean="0"/>
              <a:t>4/7/2015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9EFF35-CDEF-48DE-85BC-BF459F8B5F20}" type="slidenum">
              <a:rPr lang="en-US" smtClean="0"/>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20C2E0B-AD6C-4CF7-BE61-A4C5B98536D4}" type="datetimeFigureOut">
              <a:rPr lang="en-US" smtClean="0"/>
              <a:t>4/7/2015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9EFF35-CDEF-48DE-85BC-BF459F8B5F20}" type="slidenum">
              <a:rPr lang="en-US" smtClean="0"/>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B9EFF35-CDEF-48DE-85BC-BF459F8B5F20}" type="slidenum">
              <a:rPr lang="en-US" smtClean="0"/>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F20C2E0B-AD6C-4CF7-BE61-A4C5B98536D4}" type="datetimeFigureOut">
              <a:rPr lang="en-US" smtClean="0"/>
              <a:t>4/7/2015</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20C2E0B-AD6C-4CF7-BE61-A4C5B98536D4}" type="datetimeFigureOut">
              <a:rPr lang="en-US" smtClean="0"/>
              <a:t>4/7/2015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B9EFF35-CDEF-48DE-85BC-BF459F8B5F20}" type="slidenum">
              <a:rPr lang="en-US" smtClean="0"/>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C2E0B-AD6C-4CF7-BE61-A4C5B98536D4}" type="datetimeFigureOut">
              <a:rPr lang="en-US" smtClean="0"/>
              <a:t>4/7/2015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B9EFF35-CDEF-48DE-85BC-BF459F8B5F2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F20C2E0B-AD6C-4CF7-BE61-A4C5B98536D4}" type="datetimeFigureOut">
              <a:rPr lang="en-US" smtClean="0"/>
              <a:t>4/7/2015</a:t>
            </a:fld>
            <a:endParaRPr lang="en-US" dirty="0"/>
          </a:p>
        </p:txBody>
      </p:sp>
      <p:sp>
        <p:nvSpPr>
          <p:cNvPr id="9" name="Slide Number Placeholder 8"/>
          <p:cNvSpPr>
            <a:spLocks noGrp="1"/>
          </p:cNvSpPr>
          <p:nvPr>
            <p:ph type="sldNum" sz="quarter" idx="15"/>
          </p:nvPr>
        </p:nvSpPr>
        <p:spPr/>
        <p:txBody>
          <a:bodyPr/>
          <a:lstStyle/>
          <a:p>
            <a:fld id="{BB9EFF35-CDEF-48DE-85BC-BF459F8B5F20}" type="slidenum">
              <a:rPr lang="en-US" smtClean="0"/>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F20C2E0B-AD6C-4CF7-BE61-A4C5B98536D4}" type="datetimeFigureOut">
              <a:rPr lang="en-US" smtClean="0"/>
              <a:t>4/7/2015</a:t>
            </a:fld>
            <a:endParaRPr lang="en-US" dirty="0"/>
          </a:p>
        </p:txBody>
      </p:sp>
      <p:sp>
        <p:nvSpPr>
          <p:cNvPr id="9" name="Slide Number Placeholder 8"/>
          <p:cNvSpPr>
            <a:spLocks noGrp="1"/>
          </p:cNvSpPr>
          <p:nvPr>
            <p:ph type="sldNum" sz="quarter" idx="11"/>
          </p:nvPr>
        </p:nvSpPr>
        <p:spPr/>
        <p:txBody>
          <a:bodyPr/>
          <a:lstStyle/>
          <a:p>
            <a:fld id="{BB9EFF35-CDEF-48DE-85BC-BF459F8B5F20}"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20C2E0B-AD6C-4CF7-BE61-A4C5B98536D4}" type="datetimeFigureOut">
              <a:rPr lang="en-US" smtClean="0"/>
              <a:t>4/7/2015</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B9EFF35-CDEF-48DE-85BC-BF459F8B5F20}" type="slidenum">
              <a:rPr lang="en-US" smtClean="0"/>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Stream of Consciousness</a:t>
            </a:r>
            <a:endParaRPr lang="en-US" dirty="0"/>
          </a:p>
        </p:txBody>
      </p:sp>
    </p:spTree>
    <p:extLst>
      <p:ext uri="{BB962C8B-B14F-4D97-AF65-F5344CB8AC3E}">
        <p14:creationId xmlns:p14="http://schemas.microsoft.com/office/powerpoint/2010/main" val="2208697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92500" lnSpcReduction="20000"/>
          </a:bodyPr>
          <a:lstStyle/>
          <a:p>
            <a:pPr marL="0" indent="0">
              <a:buNone/>
            </a:pPr>
            <a:endParaRPr lang="en-US" dirty="0" smtClean="0">
              <a:latin typeface="Blue Highway" pitchFamily="2" charset="0"/>
              <a:cs typeface="Times New Roman" panose="02020603050405020304" pitchFamily="18" charset="0"/>
            </a:endParaRPr>
          </a:p>
          <a:p>
            <a:pPr marL="0" indent="0">
              <a:buNone/>
            </a:pPr>
            <a:r>
              <a:rPr lang="en-US" dirty="0" smtClean="0">
                <a:latin typeface="Blue Highway" pitchFamily="2" charset="0"/>
                <a:cs typeface="Times New Roman" panose="02020603050405020304" pitchFamily="18" charset="0"/>
              </a:rPr>
              <a:t>At </a:t>
            </a:r>
            <a:r>
              <a:rPr lang="en-US" dirty="0">
                <a:latin typeface="Blue Highway" pitchFamily="2" charset="0"/>
                <a:cs typeface="Times New Roman" panose="02020603050405020304" pitchFamily="18" charset="0"/>
              </a:rPr>
              <a:t>the heart of almost any work of fiction is the question of what the story's characters think and feel. </a:t>
            </a:r>
            <a:endParaRPr lang="en-US" dirty="0" smtClean="0">
              <a:latin typeface="Blue Highway" pitchFamily="2" charset="0"/>
              <a:cs typeface="Times New Roman" panose="02020603050405020304" pitchFamily="18" charset="0"/>
            </a:endParaRPr>
          </a:p>
          <a:p>
            <a:pPr marL="0" indent="0">
              <a:buNone/>
            </a:pPr>
            <a:endParaRPr lang="en-US" dirty="0" smtClean="0">
              <a:latin typeface="Blue Highway" pitchFamily="2" charset="0"/>
              <a:cs typeface="Times New Roman" panose="02020603050405020304" pitchFamily="18" charset="0"/>
            </a:endParaRPr>
          </a:p>
          <a:p>
            <a:pPr marL="0" indent="0">
              <a:buNone/>
            </a:pPr>
            <a:r>
              <a:rPr lang="en-US" dirty="0" smtClean="0">
                <a:latin typeface="Blue Highway" pitchFamily="2" charset="0"/>
                <a:cs typeface="Times New Roman" panose="02020603050405020304" pitchFamily="18" charset="0"/>
              </a:rPr>
              <a:t>In </a:t>
            </a:r>
            <a:r>
              <a:rPr lang="en-US" dirty="0">
                <a:latin typeface="Blue Highway" pitchFamily="2" charset="0"/>
                <a:cs typeface="Times New Roman" panose="02020603050405020304" pitchFamily="18" charset="0"/>
              </a:rPr>
              <a:t>the last century or so, though, authors often have chosen to take the reader directly into their characters' minds, letting that reader 'listen in' on the character's thoughts and feelings as those thoughts and feelings occur. </a:t>
            </a:r>
            <a:endParaRPr lang="en-US" dirty="0" smtClean="0">
              <a:latin typeface="Blue Highway" pitchFamily="2" charset="0"/>
              <a:cs typeface="Times New Roman" panose="02020603050405020304" pitchFamily="18" charset="0"/>
            </a:endParaRPr>
          </a:p>
          <a:p>
            <a:pPr marL="0" indent="0">
              <a:buNone/>
            </a:pPr>
            <a:endParaRPr lang="en-US" dirty="0">
              <a:latin typeface="Blue Highway" pitchFamily="2" charset="0"/>
              <a:cs typeface="Times New Roman" panose="02020603050405020304" pitchFamily="18" charset="0"/>
            </a:endParaRPr>
          </a:p>
          <a:p>
            <a:pPr marL="0" indent="0">
              <a:buNone/>
            </a:pPr>
            <a:r>
              <a:rPr lang="en-US" dirty="0" smtClean="0">
                <a:latin typeface="Blue Highway" pitchFamily="2" charset="0"/>
                <a:cs typeface="Times New Roman" panose="02020603050405020304" pitchFamily="18" charset="0"/>
              </a:rPr>
              <a:t>When </a:t>
            </a:r>
            <a:r>
              <a:rPr lang="en-US" dirty="0">
                <a:latin typeface="Blue Highway" pitchFamily="2" charset="0"/>
                <a:cs typeface="Times New Roman" panose="02020603050405020304" pitchFamily="18" charset="0"/>
              </a:rPr>
              <a:t>this happens in a book, it is called </a:t>
            </a:r>
            <a:r>
              <a:rPr lang="en-US" b="1" dirty="0">
                <a:latin typeface="Blue Highway" pitchFamily="2" charset="0"/>
                <a:cs typeface="Times New Roman" panose="02020603050405020304" pitchFamily="18" charset="0"/>
              </a:rPr>
              <a:t>stream of consciousness narration</a:t>
            </a:r>
            <a:r>
              <a:rPr lang="en-US" dirty="0">
                <a:latin typeface="Blue Highway" pitchFamily="2" charset="0"/>
                <a:cs typeface="Times New Roman" panose="02020603050405020304" pitchFamily="18" charset="0"/>
              </a:rPr>
              <a:t>, and while it carries some risk (often what a character thinks or feels might not be beautiful, or even comprehensible), when done well, it offers a glimpse at the humanity of fictional characters that few other literary techniques can deliver</a:t>
            </a:r>
            <a:r>
              <a:rPr lang="en-US" dirty="0" smtClean="0">
                <a:latin typeface="Blue Highway" pitchFamily="2" charset="0"/>
                <a:cs typeface="Times New Roman" panose="02020603050405020304" pitchFamily="18" charset="0"/>
              </a:rPr>
              <a:t>.</a:t>
            </a:r>
          </a:p>
          <a:p>
            <a:pPr marL="0" indent="0">
              <a:buNone/>
            </a:pPr>
            <a:endParaRPr lang="en-US" dirty="0" smtClean="0">
              <a:latin typeface="Blue Highway" pitchFamily="2" charset="0"/>
              <a:cs typeface="Times New Roman" panose="02020603050405020304" pitchFamily="18" charset="0"/>
            </a:endParaRPr>
          </a:p>
          <a:p>
            <a:pPr marL="0" indent="0">
              <a:buNone/>
            </a:pPr>
            <a:r>
              <a:rPr lang="en-US" dirty="0">
                <a:latin typeface="Blue Highway" pitchFamily="2" charset="0"/>
                <a:cs typeface="Times New Roman" panose="02020603050405020304" pitchFamily="18" charset="0"/>
              </a:rPr>
              <a:t>One of the earliest and best known practitioners of stream of consciousness narration was the modernist writer James Joyce (1882 - 1941). </a:t>
            </a:r>
          </a:p>
          <a:p>
            <a:pPr marL="0" indent="0">
              <a:buNone/>
            </a:pPr>
            <a:endParaRPr lang="en-US" dirty="0">
              <a:latin typeface="Blue Highway" pitchFamily="2" charset="0"/>
            </a:endParaRPr>
          </a:p>
          <a:p>
            <a:pPr marL="0" indent="0">
              <a:buNone/>
            </a:pPr>
            <a:endParaRPr lang="en-US" dirty="0">
              <a:latin typeface="Blue Highway" pitchFamily="2" charset="0"/>
            </a:endParaRPr>
          </a:p>
          <a:p>
            <a:pPr marL="0" indent="0">
              <a:buNone/>
            </a:pPr>
            <a:endParaRPr lang="en-US" dirty="0">
              <a:latin typeface="Blue Highway" pitchFamily="2" charset="0"/>
            </a:endParaRPr>
          </a:p>
        </p:txBody>
      </p:sp>
      <p:sp>
        <p:nvSpPr>
          <p:cNvPr id="2" name="Title 1"/>
          <p:cNvSpPr>
            <a:spLocks noGrp="1"/>
          </p:cNvSpPr>
          <p:nvPr>
            <p:ph type="title"/>
          </p:nvPr>
        </p:nvSpPr>
        <p:spPr>
          <a:xfrm>
            <a:off x="457200" y="274638"/>
            <a:ext cx="8229600" cy="487362"/>
          </a:xfrm>
        </p:spPr>
        <p:txBody>
          <a:bodyPr>
            <a:normAutofit fontScale="90000"/>
          </a:bodyPr>
          <a:lstStyle/>
          <a:p>
            <a:r>
              <a:rPr lang="en-US" dirty="0" smtClean="0"/>
              <a:t>Definition</a:t>
            </a:r>
            <a:endParaRPr lang="en-US" dirty="0"/>
          </a:p>
        </p:txBody>
      </p:sp>
    </p:spTree>
    <p:extLst>
      <p:ext uri="{BB962C8B-B14F-4D97-AF65-F5344CB8AC3E}">
        <p14:creationId xmlns:p14="http://schemas.microsoft.com/office/powerpoint/2010/main" val="2708089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buNone/>
            </a:pPr>
            <a:r>
              <a:rPr lang="en-US" sz="2400" dirty="0">
                <a:latin typeface="Blue Highway" pitchFamily="2" charset="0"/>
                <a:cs typeface="Times New Roman" panose="02020603050405020304" pitchFamily="18" charset="0"/>
              </a:rPr>
              <a:t>One of the most famous examples of stream of consciousness narration occurs in the last chapter of his novel </a:t>
            </a:r>
            <a:r>
              <a:rPr lang="en-US" sz="2400" i="1" dirty="0">
                <a:latin typeface="Blue Highway" pitchFamily="2" charset="0"/>
                <a:cs typeface="Times New Roman" panose="02020603050405020304" pitchFamily="18" charset="0"/>
              </a:rPr>
              <a:t>Ulysses</a:t>
            </a:r>
            <a:r>
              <a:rPr lang="en-US" sz="2400" dirty="0">
                <a:latin typeface="Blue Highway" pitchFamily="2" charset="0"/>
                <a:cs typeface="Times New Roman" panose="02020603050405020304" pitchFamily="18" charset="0"/>
              </a:rPr>
              <a:t>, in which Molly Bloom delivers a 4,391-word sentence, all of which is internal monologue. It ends like </a:t>
            </a:r>
            <a:r>
              <a:rPr lang="en-US" sz="2400" dirty="0" smtClean="0">
                <a:latin typeface="Blue Highway" pitchFamily="2" charset="0"/>
                <a:cs typeface="Times New Roman" panose="02020603050405020304" pitchFamily="18" charset="0"/>
              </a:rPr>
              <a:t>this…..</a:t>
            </a:r>
            <a:r>
              <a:rPr lang="en-US" sz="2400" i="1" dirty="0" smtClean="0">
                <a:latin typeface="Blue Highway" pitchFamily="2" charset="0"/>
                <a:cs typeface="Times New Roman" panose="02020603050405020304" pitchFamily="18" charset="0"/>
              </a:rPr>
              <a:t>...</a:t>
            </a:r>
          </a:p>
          <a:p>
            <a:pPr marL="0" indent="0">
              <a:buNone/>
            </a:pPr>
            <a:endParaRPr lang="en-US" sz="2600" i="1" dirty="0">
              <a:latin typeface="Times New Roman" panose="02020603050405020304" pitchFamily="18" charset="0"/>
              <a:cs typeface="Times New Roman" panose="02020603050405020304" pitchFamily="18" charset="0"/>
            </a:endParaRPr>
          </a:p>
          <a:p>
            <a:pPr marL="0" indent="0">
              <a:buNone/>
            </a:pPr>
            <a:r>
              <a:rPr lang="en-US" sz="2600" i="1" dirty="0" smtClean="0">
                <a:latin typeface="Times New Roman" panose="02020603050405020304" pitchFamily="18" charset="0"/>
                <a:cs typeface="Times New Roman" panose="02020603050405020304" pitchFamily="18" charset="0"/>
              </a:rPr>
              <a:t>	I </a:t>
            </a:r>
            <a:r>
              <a:rPr lang="en-US" sz="2600" i="1" dirty="0">
                <a:latin typeface="Times New Roman" panose="02020603050405020304" pitchFamily="18" charset="0"/>
                <a:cs typeface="Times New Roman" panose="02020603050405020304" pitchFamily="18" charset="0"/>
              </a:rPr>
              <a:t>was a Flower of the mountain yes when I put the rose in my hair like the Andalusian girls used or shall I wear a red yes and how he kissed me under the Moorish wall and I thought well as well him as another and then I asked him with my eyes to ask again yes and then he asked me would I yes to say yes my mountain flower and first I put my arms around him yes and drew him down to me so he could feel my breasts all perfume yes and his heart was going like mad and yes I said yes I will Yes.</a:t>
            </a:r>
            <a:endParaRPr lang="en-US" sz="2600"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normAutofit/>
          </a:bodyPr>
          <a:lstStyle/>
          <a:p>
            <a:r>
              <a:rPr lang="en-US" sz="1600" dirty="0"/>
              <a:t/>
            </a:r>
            <a:br>
              <a:rPr lang="en-US" sz="1600" dirty="0"/>
            </a:br>
            <a:endParaRPr lang="en-US" sz="1600" dirty="0"/>
          </a:p>
        </p:txBody>
      </p:sp>
    </p:spTree>
    <p:extLst>
      <p:ext uri="{BB962C8B-B14F-4D97-AF65-F5344CB8AC3E}">
        <p14:creationId xmlns:p14="http://schemas.microsoft.com/office/powerpoint/2010/main" val="868657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dirty="0">
                <a:latin typeface="Blue Highway" pitchFamily="2" charset="0"/>
                <a:cs typeface="Times New Roman" panose="02020603050405020304" pitchFamily="18" charset="0"/>
              </a:rPr>
              <a:t>You can see how the narrative attempts to jump around, foregoing standard syntax, in order to portray something closer to the thoughts that occur in our brains. </a:t>
            </a:r>
            <a:endParaRPr lang="en-US" dirty="0" smtClean="0">
              <a:latin typeface="Blue Highway" pitchFamily="2" charset="0"/>
              <a:cs typeface="Times New Roman" panose="02020603050405020304" pitchFamily="18" charset="0"/>
            </a:endParaRPr>
          </a:p>
          <a:p>
            <a:pPr marL="0" indent="0">
              <a:buNone/>
            </a:pPr>
            <a:endParaRPr lang="en-US" dirty="0" smtClean="0">
              <a:latin typeface="Blue Highway" pitchFamily="2" charset="0"/>
              <a:cs typeface="Times New Roman" panose="02020603050405020304" pitchFamily="18" charset="0"/>
            </a:endParaRPr>
          </a:p>
          <a:p>
            <a:pPr marL="0" indent="0">
              <a:buNone/>
            </a:pPr>
            <a:r>
              <a:rPr lang="en-US" dirty="0" smtClean="0">
                <a:latin typeface="Blue Highway" pitchFamily="2" charset="0"/>
                <a:cs typeface="Times New Roman" panose="02020603050405020304" pitchFamily="18" charset="0"/>
              </a:rPr>
              <a:t>Also </a:t>
            </a:r>
            <a:r>
              <a:rPr lang="en-US" dirty="0">
                <a:latin typeface="Blue Highway" pitchFamily="2" charset="0"/>
                <a:cs typeface="Times New Roman" panose="02020603050405020304" pitchFamily="18" charset="0"/>
              </a:rPr>
              <a:t>famously, Joyce uses no punctuation in this chapter, except for the final period (which is also the final period of the book). </a:t>
            </a:r>
            <a:endParaRPr lang="en-US" dirty="0" smtClean="0">
              <a:latin typeface="Blue Highway" pitchFamily="2" charset="0"/>
              <a:cs typeface="Times New Roman" panose="02020603050405020304" pitchFamily="18" charset="0"/>
            </a:endParaRPr>
          </a:p>
          <a:p>
            <a:pPr marL="0" indent="0">
              <a:buNone/>
            </a:pPr>
            <a:endParaRPr lang="en-US" dirty="0">
              <a:latin typeface="Blue Highway" pitchFamily="2" charset="0"/>
              <a:cs typeface="Times New Roman" panose="02020603050405020304" pitchFamily="18" charset="0"/>
            </a:endParaRPr>
          </a:p>
          <a:p>
            <a:pPr marL="0" indent="0">
              <a:buNone/>
            </a:pPr>
            <a:r>
              <a:rPr lang="en-US" dirty="0" smtClean="0">
                <a:latin typeface="Blue Highway" pitchFamily="2" charset="0"/>
                <a:cs typeface="Times New Roman" panose="02020603050405020304" pitchFamily="18" charset="0"/>
              </a:rPr>
              <a:t>In </a:t>
            </a:r>
            <a:r>
              <a:rPr lang="en-US" dirty="0">
                <a:latin typeface="Blue Highway" pitchFamily="2" charset="0"/>
                <a:cs typeface="Times New Roman" panose="02020603050405020304" pitchFamily="18" charset="0"/>
              </a:rPr>
              <a:t>this way, he is able to portray the 'stream' </a:t>
            </a:r>
            <a:r>
              <a:rPr lang="en-US" dirty="0" smtClean="0">
                <a:latin typeface="Blue Highway" pitchFamily="2" charset="0"/>
                <a:cs typeface="Times New Roman" panose="02020603050405020304" pitchFamily="18" charset="0"/>
              </a:rPr>
              <a:t>and</a:t>
            </a:r>
            <a:r>
              <a:rPr lang="en-US" dirty="0">
                <a:latin typeface="Blue Highway" pitchFamily="2" charset="0"/>
                <a:cs typeface="Times New Roman" panose="02020603050405020304" pitchFamily="18" charset="0"/>
              </a:rPr>
              <a:t>, while the excerpted passage may be difficult to understand at first, the effect of the internal thought process shines through.</a:t>
            </a:r>
          </a:p>
          <a:p>
            <a:pPr marL="0" indent="0">
              <a:buNone/>
            </a:pPr>
            <a:endParaRPr lang="en-US" dirty="0">
              <a:latin typeface="Blue Highway" pitchFamily="2" charset="0"/>
              <a:cs typeface="Times New Roman" panose="02020603050405020304" pitchFamily="18" charset="0"/>
            </a:endParaRPr>
          </a:p>
        </p:txBody>
      </p:sp>
      <p:sp>
        <p:nvSpPr>
          <p:cNvPr id="2" name="Title 1"/>
          <p:cNvSpPr>
            <a:spLocks noGrp="1"/>
          </p:cNvSpPr>
          <p:nvPr>
            <p:ph type="title"/>
          </p:nvPr>
        </p:nvSpPr>
        <p:spPr>
          <a:xfrm>
            <a:off x="457200" y="152400"/>
            <a:ext cx="152400" cy="45719"/>
          </a:xfrm>
        </p:spPr>
        <p:txBody>
          <a:bodyPr>
            <a:normAutofit fontScale="90000"/>
          </a:bodyPr>
          <a:lstStyle/>
          <a:p>
            <a:endParaRPr lang="en-US" dirty="0"/>
          </a:p>
        </p:txBody>
      </p:sp>
    </p:spTree>
    <p:extLst>
      <p:ext uri="{BB962C8B-B14F-4D97-AF65-F5344CB8AC3E}">
        <p14:creationId xmlns:p14="http://schemas.microsoft.com/office/powerpoint/2010/main" val="155948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dirty="0">
                <a:latin typeface="Blue Highway" pitchFamily="2" charset="0"/>
              </a:rPr>
              <a:t>I</a:t>
            </a:r>
            <a:r>
              <a:rPr lang="en-US" dirty="0">
                <a:latin typeface="Blue Highway" pitchFamily="2" charset="0"/>
                <a:cs typeface="Times New Roman" panose="02020603050405020304" pitchFamily="18" charset="0"/>
              </a:rPr>
              <a:t>n this second example  </a:t>
            </a:r>
            <a:r>
              <a:rPr lang="en-US" dirty="0" smtClean="0">
                <a:latin typeface="Blue Highway" pitchFamily="2" charset="0"/>
                <a:cs typeface="Times New Roman" panose="02020603050405020304" pitchFamily="18" charset="0"/>
              </a:rPr>
              <a:t>below, </a:t>
            </a:r>
            <a:r>
              <a:rPr lang="en-US" dirty="0">
                <a:latin typeface="Blue Highway" pitchFamily="2" charset="0"/>
                <a:cs typeface="Times New Roman" panose="02020603050405020304" pitchFamily="18" charset="0"/>
              </a:rPr>
              <a:t>we see the young hero of Joyce's novel </a:t>
            </a:r>
            <a:r>
              <a:rPr lang="en-US" i="1" dirty="0">
                <a:latin typeface="Blue Highway" pitchFamily="2" charset="0"/>
                <a:cs typeface="Times New Roman" panose="02020603050405020304" pitchFamily="18" charset="0"/>
              </a:rPr>
              <a:t>A Portrait of the Artist as a Young Man</a:t>
            </a:r>
            <a:r>
              <a:rPr lang="en-US" dirty="0">
                <a:latin typeface="Blue Highway" pitchFamily="2" charset="0"/>
                <a:cs typeface="Times New Roman" panose="02020603050405020304" pitchFamily="18" charset="0"/>
              </a:rPr>
              <a:t> wandering the streets of Dublin's red light district in a state of </a:t>
            </a:r>
            <a:r>
              <a:rPr lang="en-US" dirty="0" smtClean="0">
                <a:latin typeface="Blue Highway" pitchFamily="2" charset="0"/>
                <a:cs typeface="Times New Roman" panose="02020603050405020304" pitchFamily="18" charset="0"/>
              </a:rPr>
              <a:t>confusion……..</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i="1" dirty="0" smtClean="0">
                <a:latin typeface="Times New Roman" panose="02020603050405020304" pitchFamily="18" charset="0"/>
                <a:cs typeface="Times New Roman" panose="02020603050405020304" pitchFamily="18" charset="0"/>
              </a:rPr>
              <a:t>	the </a:t>
            </a:r>
            <a:r>
              <a:rPr lang="en-US" i="1" dirty="0">
                <a:latin typeface="Times New Roman" panose="02020603050405020304" pitchFamily="18" charset="0"/>
                <a:cs typeface="Times New Roman" panose="02020603050405020304" pitchFamily="18" charset="0"/>
              </a:rPr>
              <a:t>wasting fires of lust sprang up again</a:t>
            </a:r>
            <a:r>
              <a:rPr lang="en-US" i="1" dirty="0" smtClean="0">
                <a:latin typeface="Times New Roman" panose="02020603050405020304" pitchFamily="18" charset="0"/>
                <a:cs typeface="Times New Roman" panose="02020603050405020304" pitchFamily="18" charset="0"/>
              </a:rPr>
              <a:t>? his </a:t>
            </a:r>
            <a:r>
              <a:rPr lang="en-US" i="1" dirty="0">
                <a:latin typeface="Times New Roman" panose="02020603050405020304" pitchFamily="18" charset="0"/>
                <a:cs typeface="Times New Roman" panose="02020603050405020304" pitchFamily="18" charset="0"/>
              </a:rPr>
              <a:t>blood was in revolt. He wandered up and down the dark slimy streets peering into the gloom of lanes and doorways, listening eagerly for any sound. He moaned to himself like some baffled prowling beast. He wanted to sin with another of his kind, to force another being to sin with him and to exult with her in sin. He felt some dark presence moving irresistibly upon him from the darkness, a presence subtle and murmurous as a flood filling him wholly with itself.</a:t>
            </a:r>
            <a:endParaRPr lang="en-US"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533400" y="-762000"/>
            <a:ext cx="8229600" cy="1143000"/>
          </a:xfrm>
        </p:spPr>
        <p:txBody>
          <a:bodyPr/>
          <a:lstStyle/>
          <a:p>
            <a:endParaRPr lang="en-US" dirty="0"/>
          </a:p>
        </p:txBody>
      </p:sp>
    </p:spTree>
    <p:extLst>
      <p:ext uri="{BB962C8B-B14F-4D97-AF65-F5344CB8AC3E}">
        <p14:creationId xmlns:p14="http://schemas.microsoft.com/office/powerpoint/2010/main" val="851326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a:bodyPr>
          <a:lstStyle/>
          <a:p>
            <a:pPr marL="0" indent="0">
              <a:buNone/>
            </a:pPr>
            <a:r>
              <a:rPr lang="en-US" dirty="0">
                <a:latin typeface="Blue Highway" pitchFamily="2" charset="0"/>
              </a:rPr>
              <a:t>Obviously, one can imagine another way of writing this. Joyce might simply have described the character walking down the street. </a:t>
            </a:r>
            <a:endParaRPr lang="en-US" dirty="0" smtClean="0">
              <a:latin typeface="Blue Highway" pitchFamily="2" charset="0"/>
            </a:endParaRPr>
          </a:p>
          <a:p>
            <a:pPr marL="0" indent="0">
              <a:buNone/>
            </a:pPr>
            <a:r>
              <a:rPr lang="en-US" dirty="0" smtClean="0">
                <a:latin typeface="Blue Highway" pitchFamily="2" charset="0"/>
              </a:rPr>
              <a:t>Or </a:t>
            </a:r>
            <a:r>
              <a:rPr lang="en-US" dirty="0">
                <a:latin typeface="Blue Highway" pitchFamily="2" charset="0"/>
              </a:rPr>
              <a:t>he might've offered some paraphrase of the character's thoughts (something like, 'he looked around for someone to </a:t>
            </a:r>
            <a:r>
              <a:rPr lang="en-US" dirty="0" smtClean="0">
                <a:latin typeface="Blue Highway" pitchFamily="2" charset="0"/>
              </a:rPr>
              <a:t>be with'). </a:t>
            </a:r>
          </a:p>
          <a:p>
            <a:pPr marL="0" indent="0">
              <a:buNone/>
            </a:pPr>
            <a:r>
              <a:rPr lang="en-US" dirty="0" smtClean="0">
                <a:latin typeface="Blue Highway" pitchFamily="2" charset="0"/>
              </a:rPr>
              <a:t>But </a:t>
            </a:r>
            <a:r>
              <a:rPr lang="en-US" dirty="0">
                <a:latin typeface="Blue Highway" pitchFamily="2" charset="0"/>
              </a:rPr>
              <a:t>by using stream of consciousness, </a:t>
            </a:r>
            <a:r>
              <a:rPr lang="en-US" dirty="0" smtClean="0">
                <a:latin typeface="Blue Highway" pitchFamily="2" charset="0"/>
              </a:rPr>
              <a:t>Joyce brings </a:t>
            </a:r>
            <a:r>
              <a:rPr lang="en-US" dirty="0">
                <a:latin typeface="Blue Highway" pitchFamily="2" charset="0"/>
              </a:rPr>
              <a:t>the reader into close proximity with the character's actual thoughts as they're occurring, and creates an intimate (perhaps even uncomfortably intimate) knowledge of that character's struggle.</a:t>
            </a:r>
          </a:p>
          <a:p>
            <a:pPr marL="0" indent="0">
              <a:buNone/>
            </a:pPr>
            <a:endParaRPr lang="en-US" dirty="0"/>
          </a:p>
        </p:txBody>
      </p:sp>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Tree>
    <p:extLst>
      <p:ext uri="{BB962C8B-B14F-4D97-AF65-F5344CB8AC3E}">
        <p14:creationId xmlns:p14="http://schemas.microsoft.com/office/powerpoint/2010/main" val="20674645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41</TotalTime>
  <Words>289</Words>
  <Application>Microsoft Office PowerPoint</Application>
  <PresentationFormat>On-screen Show (4:3)</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Paper</vt:lpstr>
      <vt:lpstr>Stream of Consciousness</vt:lpstr>
      <vt:lpstr>Definition</vt:lpstr>
      <vt:lpstr> </vt:lpstr>
      <vt:lpstr>PowerPoint Presentation</vt:lpstr>
      <vt:lpstr>PowerPoint Presentation</vt:lpstr>
      <vt:lpstr>PowerPoint Presentation</vt:lpstr>
    </vt:vector>
  </TitlesOfParts>
  <Company>EDUHSD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Stream of Conciousness</dc:title>
  <dc:creator>Windows User</dc:creator>
  <cp:lastModifiedBy>Windows User</cp:lastModifiedBy>
  <cp:revision>5</cp:revision>
  <dcterms:created xsi:type="dcterms:W3CDTF">2015-04-07T16:56:12Z</dcterms:created>
  <dcterms:modified xsi:type="dcterms:W3CDTF">2015-04-07T18:15:50Z</dcterms:modified>
</cp:coreProperties>
</file>