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10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33AEF18-3A11-4B8D-8024-78263837A418}" type="datetimeFigureOut">
              <a:rPr lang="en-US" smtClean="0"/>
              <a:t>4/7/2015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7864C36-0438-4673-943E-509D79692D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3AEF18-3A11-4B8D-8024-78263837A41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64C36-0438-4673-943E-509D79692D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3AEF18-3A11-4B8D-8024-78263837A41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64C36-0438-4673-943E-509D79692D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33AEF18-3A11-4B8D-8024-78263837A418}" type="datetimeFigureOut">
              <a:rPr lang="en-US" smtClean="0"/>
              <a:t>4/7/2015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7864C36-0438-4673-943E-509D79692D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33AEF18-3A11-4B8D-8024-78263837A418}" type="datetimeFigureOut">
              <a:rPr lang="en-US" smtClean="0"/>
              <a:t>4/7/2015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7864C36-0438-4673-943E-509D79692D53}"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33AEF18-3A11-4B8D-8024-78263837A418}" type="datetimeFigureOut">
              <a:rPr lang="en-US" smtClean="0"/>
              <a:t>4/7/2015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7864C36-0438-4673-943E-509D79692D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33AEF18-3A11-4B8D-8024-78263837A418}"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7864C36-0438-4673-943E-509D79692D53}"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33AEF18-3A11-4B8D-8024-78263837A418}" type="datetimeFigureOut">
              <a:rPr lang="en-US" smtClean="0"/>
              <a:t>4/7/2015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64C36-0438-4673-943E-509D79692D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3AEF18-3A11-4B8D-8024-78263837A418}" type="datetimeFigureOut">
              <a:rPr lang="en-US" smtClean="0"/>
              <a:t>4/7/2015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64C36-0438-4673-943E-509D79692D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33AEF18-3A11-4B8D-8024-78263837A418}" type="datetimeFigureOut">
              <a:rPr lang="en-US" smtClean="0"/>
              <a:t>4/7/2015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64C36-0438-4673-943E-509D79692D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33AEF18-3A11-4B8D-8024-78263837A41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7864C36-0438-4673-943E-509D79692D53}"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33AEF18-3A11-4B8D-8024-78263837A418}" type="datetimeFigureOut">
              <a:rPr lang="en-US" smtClean="0"/>
              <a:t>4/7/2015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7864C36-0438-4673-943E-509D79692D53}"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Epiphanies</a:t>
            </a:r>
            <a:endParaRPr lang="en-US" dirty="0"/>
          </a:p>
        </p:txBody>
      </p:sp>
      <p:sp>
        <p:nvSpPr>
          <p:cNvPr id="3" name="Subtitle 2"/>
          <p:cNvSpPr>
            <a:spLocks noGrp="1"/>
          </p:cNvSpPr>
          <p:nvPr>
            <p:ph type="subTitle" idx="1"/>
          </p:nvPr>
        </p:nvSpPr>
        <p:spPr/>
        <p:txBody>
          <a:bodyPr/>
          <a:lstStyle/>
          <a:p>
            <a:r>
              <a:rPr lang="en-US" dirty="0" smtClean="0"/>
              <a:t>Joyce’s Epiphanies</a:t>
            </a:r>
            <a:endParaRPr lang="en-US" dirty="0"/>
          </a:p>
        </p:txBody>
      </p:sp>
    </p:spTree>
    <p:extLst>
      <p:ext uri="{BB962C8B-B14F-4D97-AF65-F5344CB8AC3E}">
        <p14:creationId xmlns:p14="http://schemas.microsoft.com/office/powerpoint/2010/main" val="1450172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943600"/>
          </a:xfrm>
        </p:spPr>
        <p:txBody>
          <a:bodyPr>
            <a:normAutofit fontScale="77500" lnSpcReduction="20000"/>
          </a:bodyPr>
          <a:lstStyle/>
          <a:p>
            <a:pPr marL="0" indent="0">
              <a:buNone/>
            </a:pPr>
            <a:r>
              <a:rPr lang="en-US" dirty="0">
                <a:latin typeface="Tahoma" pitchFamily="34" charset="0"/>
                <a:ea typeface="Tahoma" pitchFamily="34" charset="0"/>
                <a:cs typeface="Tahoma" pitchFamily="34" charset="0"/>
              </a:rPr>
              <a:t>The Feast of the Epiphany is celebrated in the Christian calendar on 6 January each year, and commemorates the revelation of Jesus’ divinity to the Magi, the three wise men who had followed the star to Christ’s birthplace. </a:t>
            </a:r>
            <a:endParaRPr lang="en-US" dirty="0" smtClean="0">
              <a:latin typeface="Tahoma" pitchFamily="34" charset="0"/>
              <a:ea typeface="Tahoma" pitchFamily="34" charset="0"/>
              <a:cs typeface="Tahoma" pitchFamily="34" charset="0"/>
            </a:endParaRPr>
          </a:p>
          <a:p>
            <a:pPr marL="0" indent="0">
              <a:buNone/>
            </a:pPr>
            <a:endParaRPr lang="en-US" dirty="0" smtClean="0">
              <a:latin typeface="Tahoma" pitchFamily="34" charset="0"/>
              <a:ea typeface="Tahoma" pitchFamily="34" charset="0"/>
              <a:cs typeface="Tahoma" pitchFamily="34" charset="0"/>
            </a:endParaRPr>
          </a:p>
          <a:p>
            <a:pPr marL="0" indent="0">
              <a:buNone/>
            </a:pPr>
            <a:r>
              <a:rPr lang="en-US" dirty="0" smtClean="0">
                <a:latin typeface="Tahoma" pitchFamily="34" charset="0"/>
                <a:ea typeface="Tahoma" pitchFamily="34" charset="0"/>
                <a:cs typeface="Tahoma" pitchFamily="34" charset="0"/>
              </a:rPr>
              <a:t>Derived </a:t>
            </a:r>
            <a:r>
              <a:rPr lang="en-US" dirty="0">
                <a:latin typeface="Tahoma" pitchFamily="34" charset="0"/>
                <a:ea typeface="Tahoma" pitchFamily="34" charset="0"/>
                <a:cs typeface="Tahoma" pitchFamily="34" charset="0"/>
              </a:rPr>
              <a:t>from Greek, the word ‘epiphany’ means a sudden manifestation of deity. </a:t>
            </a:r>
            <a:endParaRPr lang="en-US" dirty="0" smtClean="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dirty="0" smtClean="0">
                <a:latin typeface="Tahoma" pitchFamily="34" charset="0"/>
                <a:ea typeface="Tahoma" pitchFamily="34" charset="0"/>
                <a:cs typeface="Tahoma" pitchFamily="34" charset="0"/>
              </a:rPr>
              <a:t>In </a:t>
            </a:r>
            <a:r>
              <a:rPr lang="en-US" dirty="0">
                <a:latin typeface="Tahoma" pitchFamily="34" charset="0"/>
                <a:ea typeface="Tahoma" pitchFamily="34" charset="0"/>
                <a:cs typeface="Tahoma" pitchFamily="34" charset="0"/>
              </a:rPr>
              <a:t>Christian theology, it also means the manifestation of a hidden message for the benefit of others, a message for their salvation. </a:t>
            </a:r>
            <a:endParaRPr lang="en-US" dirty="0" smtClean="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dirty="0" smtClean="0">
                <a:latin typeface="Tahoma" pitchFamily="34" charset="0"/>
                <a:ea typeface="Tahoma" pitchFamily="34" charset="0"/>
                <a:cs typeface="Tahoma" pitchFamily="34" charset="0"/>
              </a:rPr>
              <a:t>Joyce </a:t>
            </a:r>
            <a:r>
              <a:rPr lang="en-US" dirty="0">
                <a:latin typeface="Tahoma" pitchFamily="34" charset="0"/>
                <a:ea typeface="Tahoma" pitchFamily="34" charset="0"/>
                <a:cs typeface="Tahoma" pitchFamily="34" charset="0"/>
              </a:rPr>
              <a:t>gave the name epiphany to certain short sketches he wrote between 1898 and 1904, and the idea of the epiphany was central to much of his early published fiction.</a:t>
            </a:r>
          </a:p>
          <a:p>
            <a:pPr marL="0" indent="0">
              <a:buNone/>
            </a:pP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27007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172200"/>
          </a:xfrm>
        </p:spPr>
        <p:txBody>
          <a:bodyPr>
            <a:normAutofit fontScale="77500" lnSpcReduction="20000"/>
          </a:bodyPr>
          <a:lstStyle/>
          <a:p>
            <a:pPr marL="0" indent="0">
              <a:buNone/>
            </a:pPr>
            <a:r>
              <a:rPr lang="en-US" dirty="0">
                <a:latin typeface="Tahoma" pitchFamily="34" charset="0"/>
                <a:ea typeface="Tahoma" pitchFamily="34" charset="0"/>
                <a:cs typeface="Tahoma" pitchFamily="34" charset="0"/>
              </a:rPr>
              <a:t>Through his education at the Jesuit schools at </a:t>
            </a:r>
            <a:r>
              <a:rPr lang="en-US" dirty="0" err="1">
                <a:latin typeface="Tahoma" pitchFamily="34" charset="0"/>
                <a:ea typeface="Tahoma" pitchFamily="34" charset="0"/>
                <a:cs typeface="Tahoma" pitchFamily="34" charset="0"/>
              </a:rPr>
              <a:t>Clongowes</a:t>
            </a:r>
            <a:r>
              <a:rPr lang="en-US" dirty="0">
                <a:latin typeface="Tahoma" pitchFamily="34" charset="0"/>
                <a:ea typeface="Tahoma" pitchFamily="34" charset="0"/>
                <a:cs typeface="Tahoma" pitchFamily="34" charset="0"/>
              </a:rPr>
              <a:t> Wood and Belvedere College, Joyce was steeped in Catholic religious ideas. </a:t>
            </a:r>
            <a:endParaRPr lang="en-US" dirty="0" smtClean="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dirty="0" smtClean="0">
                <a:latin typeface="Tahoma" pitchFamily="34" charset="0"/>
                <a:ea typeface="Tahoma" pitchFamily="34" charset="0"/>
                <a:cs typeface="Tahoma" pitchFamily="34" charset="0"/>
              </a:rPr>
              <a:t>He </a:t>
            </a:r>
            <a:r>
              <a:rPr lang="en-US" dirty="0">
                <a:latin typeface="Tahoma" pitchFamily="34" charset="0"/>
                <a:ea typeface="Tahoma" pitchFamily="34" charset="0"/>
                <a:cs typeface="Tahoma" pitchFamily="34" charset="0"/>
              </a:rPr>
              <a:t>even suggested that there was a certain resemblance between the mystery of transubstantiation </a:t>
            </a:r>
            <a:r>
              <a:rPr lang="en-US" dirty="0" smtClean="0">
                <a:latin typeface="Times New Roman" panose="02020603050405020304" pitchFamily="18" charset="0"/>
                <a:cs typeface="Times New Roman" panose="02020603050405020304" pitchFamily="18" charset="0"/>
              </a:rPr>
              <a:t>[</a:t>
            </a:r>
            <a:r>
              <a:rPr lang="en-US" sz="3100" i="1" dirty="0">
                <a:latin typeface="Times New Roman" panose="02020603050405020304" pitchFamily="18" charset="0"/>
                <a:cs typeface="Times New Roman" panose="02020603050405020304" pitchFamily="18" charset="0"/>
              </a:rPr>
              <a:t>the conversion of the substance of the Eucharistic elements into the body and blood of Christ at consecration, only the appearances of bread and wine still </a:t>
            </a:r>
            <a:r>
              <a:rPr lang="en-US" sz="3100" i="1" dirty="0" smtClean="0">
                <a:latin typeface="Times New Roman" panose="02020603050405020304" pitchFamily="18" charset="0"/>
                <a:cs typeface="Times New Roman" panose="02020603050405020304" pitchFamily="18" charset="0"/>
              </a:rPr>
              <a:t>remaining</a:t>
            </a:r>
            <a:r>
              <a:rPr lang="en-US" dirty="0" smtClean="0">
                <a:latin typeface="Times New Roman" panose="02020603050405020304" pitchFamily="18" charset="0"/>
                <a:cs typeface="Times New Roman" panose="02020603050405020304" pitchFamily="18" charset="0"/>
              </a:rPr>
              <a:t>] </a:t>
            </a:r>
            <a:r>
              <a:rPr lang="en-US" dirty="0" smtClean="0">
                <a:latin typeface="Tahoma" pitchFamily="34" charset="0"/>
                <a:ea typeface="Tahoma" pitchFamily="34" charset="0"/>
                <a:cs typeface="Tahoma" pitchFamily="34" charset="0"/>
              </a:rPr>
              <a:t>in </a:t>
            </a:r>
            <a:r>
              <a:rPr lang="en-US" dirty="0">
                <a:latin typeface="Tahoma" pitchFamily="34" charset="0"/>
                <a:ea typeface="Tahoma" pitchFamily="34" charset="0"/>
                <a:cs typeface="Tahoma" pitchFamily="34" charset="0"/>
              </a:rPr>
              <a:t>the Catholic mass and what he was trying to do as an artist, changing the bread of everyday life into something with permanent artistic life. </a:t>
            </a:r>
            <a:endParaRPr lang="en-US" dirty="0" smtClean="0">
              <a:latin typeface="Tahoma" pitchFamily="34" charset="0"/>
              <a:ea typeface="Tahoma" pitchFamily="34" charset="0"/>
              <a:cs typeface="Tahoma" pitchFamily="34"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ahoma" pitchFamily="34" charset="0"/>
                <a:ea typeface="Tahoma" pitchFamily="34" charset="0"/>
                <a:cs typeface="Tahoma" pitchFamily="34" charset="0"/>
              </a:rPr>
              <a:t>In </a:t>
            </a:r>
            <a:r>
              <a:rPr lang="en-US" dirty="0">
                <a:latin typeface="Tahoma" pitchFamily="34" charset="0"/>
                <a:ea typeface="Tahoma" pitchFamily="34" charset="0"/>
                <a:cs typeface="Tahoma" pitchFamily="34" charset="0"/>
              </a:rPr>
              <a:t>making this claim, Joyce envisaged himself as an artist/priest of the eternal imagination through whom the flesh becomes word. </a:t>
            </a:r>
            <a:endParaRPr lang="en-US" dirty="0" smtClean="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dirty="0" smtClean="0">
                <a:latin typeface="Tahoma" pitchFamily="34" charset="0"/>
                <a:ea typeface="Tahoma" pitchFamily="34" charset="0"/>
                <a:cs typeface="Tahoma" pitchFamily="34" charset="0"/>
              </a:rPr>
              <a:t>It’s </a:t>
            </a:r>
            <a:r>
              <a:rPr lang="en-US" dirty="0">
                <a:latin typeface="Tahoma" pitchFamily="34" charset="0"/>
                <a:ea typeface="Tahoma" pitchFamily="34" charset="0"/>
                <a:cs typeface="Tahoma" pitchFamily="34" charset="0"/>
              </a:rPr>
              <a:t>no surprise, then, that he adapted the idea of epiphany to suit his own artistic ends.</a:t>
            </a:r>
          </a:p>
          <a:p>
            <a:pPr marL="0" indent="0">
              <a:buNone/>
            </a:pPr>
            <a:endParaRPr lang="en-US" dirty="0"/>
          </a:p>
        </p:txBody>
      </p:sp>
    </p:spTree>
    <p:extLst>
      <p:ext uri="{BB962C8B-B14F-4D97-AF65-F5344CB8AC3E}">
        <p14:creationId xmlns:p14="http://schemas.microsoft.com/office/powerpoint/2010/main" val="2252592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762000"/>
            <a:ext cx="8229600" cy="5715000"/>
          </a:xfrm>
        </p:spPr>
        <p:txBody>
          <a:bodyPr>
            <a:normAutofit fontScale="85000" lnSpcReduction="20000"/>
          </a:bodyPr>
          <a:lstStyle/>
          <a:p>
            <a:pPr marL="0" indent="0">
              <a:buNone/>
            </a:pPr>
            <a:r>
              <a:rPr lang="en-US" dirty="0">
                <a:latin typeface="Tahoma" pitchFamily="34" charset="0"/>
                <a:ea typeface="Tahoma" pitchFamily="34" charset="0"/>
                <a:cs typeface="Tahoma" pitchFamily="34" charset="0"/>
              </a:rPr>
              <a:t>Joyce himself never defined exactly what he meant by epiphany, but we get some idea of what it means from the way in which the character Stephen Daedalus defines it in </a:t>
            </a:r>
            <a:r>
              <a:rPr lang="en-US" i="1" dirty="0" smtClean="0">
                <a:latin typeface="Tahoma" pitchFamily="34" charset="0"/>
                <a:ea typeface="Tahoma" pitchFamily="34" charset="0"/>
                <a:cs typeface="Tahoma" pitchFamily="34" charset="0"/>
              </a:rPr>
              <a:t>Stephen Hero </a:t>
            </a:r>
            <a:r>
              <a:rPr lang="en-US" i="1" dirty="0" smtClean="0">
                <a:latin typeface="Times New Roman" panose="02020603050405020304" pitchFamily="18" charset="0"/>
                <a:cs typeface="Times New Roman" panose="02020603050405020304" pitchFamily="18" charset="0"/>
              </a:rPr>
              <a:t>[</a:t>
            </a:r>
            <a:r>
              <a:rPr lang="en-US" sz="2400" i="1" dirty="0">
                <a:latin typeface="Times New Roman" pitchFamily="18" charset="0"/>
                <a:cs typeface="Times New Roman" pitchFamily="18" charset="0"/>
              </a:rPr>
              <a:t>Stephen Hero is a </a:t>
            </a:r>
            <a:r>
              <a:rPr lang="en-US" sz="2400" i="1" dirty="0" smtClean="0">
                <a:latin typeface="Times New Roman" pitchFamily="18" charset="0"/>
                <a:cs typeface="Times New Roman" pitchFamily="18" charset="0"/>
              </a:rPr>
              <a:t>posthumously-published autobiographical </a:t>
            </a:r>
            <a:r>
              <a:rPr lang="en-US" sz="2400" i="1" dirty="0">
                <a:latin typeface="Times New Roman" pitchFamily="18" charset="0"/>
                <a:cs typeface="Times New Roman" pitchFamily="18" charset="0"/>
              </a:rPr>
              <a:t>novel by Irish author James </a:t>
            </a:r>
            <a:r>
              <a:rPr lang="en-US" sz="2400" i="1" dirty="0" smtClean="0">
                <a:latin typeface="Times New Roman" pitchFamily="18" charset="0"/>
                <a:cs typeface="Times New Roman" pitchFamily="18" charset="0"/>
              </a:rPr>
              <a:t>Joyce</a:t>
            </a:r>
            <a:r>
              <a:rPr lang="en-US" sz="2400" i="1" dirty="0">
                <a:latin typeface="Times New Roman" pitchFamily="18" charset="0"/>
                <a:cs typeface="Times New Roman" pitchFamily="18" charset="0"/>
              </a:rPr>
              <a:t>.</a:t>
            </a:r>
            <a:r>
              <a:rPr lang="en-US" sz="2400" i="1" dirty="0" smtClean="0">
                <a:latin typeface="Times New Roman" pitchFamily="18" charset="0"/>
                <a:cs typeface="Times New Roman" pitchFamily="18" charset="0"/>
              </a:rPr>
              <a:t> </a:t>
            </a:r>
            <a:r>
              <a:rPr lang="en-US" sz="2400" i="1" dirty="0">
                <a:latin typeface="Times New Roman" pitchFamily="18" charset="0"/>
                <a:cs typeface="Times New Roman" pitchFamily="18" charset="0"/>
              </a:rPr>
              <a:t>Its published form reflects only a portion of an original manuscript, part of which was lost. Many of its ideas were used in composing A Portrait of the Artist as a Young </a:t>
            </a:r>
            <a:r>
              <a:rPr lang="en-US" sz="2400" i="1" dirty="0" smtClean="0">
                <a:latin typeface="Times New Roman" pitchFamily="18" charset="0"/>
                <a:cs typeface="Times New Roman" pitchFamily="18" charset="0"/>
              </a:rPr>
              <a:t>Man</a:t>
            </a:r>
            <a:r>
              <a:rPr lang="en-US" dirty="0"/>
              <a:t>]</a:t>
            </a:r>
            <a:r>
              <a:rPr lang="en-US" dirty="0" smtClean="0">
                <a:latin typeface="Times New Roman" panose="02020603050405020304" pitchFamily="18" charset="0"/>
                <a:cs typeface="Times New Roman" panose="02020603050405020304" pitchFamily="18" charset="0"/>
              </a:rPr>
              <a:t>, </a:t>
            </a:r>
            <a:r>
              <a:rPr lang="en-US" dirty="0">
                <a:latin typeface="Tahoma" pitchFamily="34" charset="0"/>
                <a:ea typeface="Tahoma" pitchFamily="34" charset="0"/>
                <a:cs typeface="Tahoma" pitchFamily="34" charset="0"/>
              </a:rPr>
              <a:t>an early version of </a:t>
            </a:r>
            <a:r>
              <a:rPr lang="en-US" i="1" dirty="0">
                <a:latin typeface="Tahoma" pitchFamily="34" charset="0"/>
                <a:ea typeface="Tahoma" pitchFamily="34" charset="0"/>
                <a:cs typeface="Tahoma" pitchFamily="34" charset="0"/>
              </a:rPr>
              <a:t>A Portrait of the Artist as a Young Man</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ahoma" pitchFamily="34" charset="0"/>
                <a:ea typeface="Tahoma" pitchFamily="34" charset="0"/>
                <a:cs typeface="Tahoma" pitchFamily="34" charset="0"/>
              </a:rPr>
              <a:t>Stephen </a:t>
            </a:r>
            <a:r>
              <a:rPr lang="en-US" dirty="0">
                <a:latin typeface="Tahoma" pitchFamily="34" charset="0"/>
                <a:ea typeface="Tahoma" pitchFamily="34" charset="0"/>
                <a:cs typeface="Tahoma" pitchFamily="34" charset="0"/>
              </a:rPr>
              <a:t>says that epiphanies are a sudden and momentary showing forth or disclosure of one’s authentic inner self. </a:t>
            </a:r>
            <a:endParaRPr lang="en-US" dirty="0" smtClean="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dirty="0" smtClean="0">
                <a:latin typeface="Tahoma" pitchFamily="34" charset="0"/>
                <a:ea typeface="Tahoma" pitchFamily="34" charset="0"/>
                <a:cs typeface="Tahoma" pitchFamily="34" charset="0"/>
              </a:rPr>
              <a:t>This </a:t>
            </a:r>
            <a:r>
              <a:rPr lang="en-US" dirty="0">
                <a:latin typeface="Tahoma" pitchFamily="34" charset="0"/>
                <a:ea typeface="Tahoma" pitchFamily="34" charset="0"/>
                <a:cs typeface="Tahoma" pitchFamily="34" charset="0"/>
              </a:rPr>
              <a:t>disclosure might manifest itself in </a:t>
            </a:r>
            <a:r>
              <a:rPr lang="en-US" dirty="0" smtClean="0">
                <a:latin typeface="Tahoma" pitchFamily="34" charset="0"/>
                <a:ea typeface="Tahoma" pitchFamily="34" charset="0"/>
                <a:cs typeface="Tahoma" pitchFamily="34" charset="0"/>
              </a:rPr>
              <a:t>speech</a:t>
            </a:r>
            <a:r>
              <a:rPr lang="en-US" dirty="0">
                <a:latin typeface="Tahoma" pitchFamily="34" charset="0"/>
                <a:ea typeface="Tahoma" pitchFamily="34" charset="0"/>
                <a:cs typeface="Tahoma" pitchFamily="34" charset="0"/>
              </a:rPr>
              <a:t>, or gestures, or memorable phases of the mind</a:t>
            </a:r>
            <a:r>
              <a:rPr lang="en-US" dirty="0" smtClean="0">
                <a:latin typeface="Tahoma" pitchFamily="34" charset="0"/>
                <a:ea typeface="Tahoma" pitchFamily="34" charset="0"/>
                <a:cs typeface="Tahoma" pitchFamily="34"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64991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6096000"/>
          </a:xfrm>
        </p:spPr>
        <p:txBody>
          <a:bodyPr>
            <a:normAutofit fontScale="70000" lnSpcReduction="20000"/>
          </a:bodyPr>
          <a:lstStyle/>
          <a:p>
            <a:r>
              <a:rPr lang="en-US" dirty="0" smtClean="0">
                <a:latin typeface="Tahoma" pitchFamily="34" charset="0"/>
                <a:ea typeface="Tahoma" pitchFamily="34" charset="0"/>
                <a:cs typeface="Tahoma" pitchFamily="34" charset="0"/>
              </a:rPr>
              <a:t>Examples of Epiphanies:</a:t>
            </a:r>
          </a:p>
          <a:p>
            <a:r>
              <a:rPr lang="en-US" dirty="0">
                <a:latin typeface="Tahoma" pitchFamily="34" charset="0"/>
                <a:ea typeface="Tahoma" pitchFamily="34" charset="0"/>
                <a:cs typeface="Tahoma" pitchFamily="34" charset="0"/>
              </a:rPr>
              <a:t/>
            </a:r>
            <a:br>
              <a:rPr lang="en-US" dirty="0">
                <a:latin typeface="Tahoma" pitchFamily="34" charset="0"/>
                <a:ea typeface="Tahoma" pitchFamily="34" charset="0"/>
                <a:cs typeface="Tahoma" pitchFamily="34" charset="0"/>
              </a:rPr>
            </a:br>
            <a:r>
              <a:rPr lang="en-US" dirty="0">
                <a:latin typeface="Tahoma" pitchFamily="34" charset="0"/>
                <a:ea typeface="Tahoma" pitchFamily="34" charset="0"/>
                <a:cs typeface="Tahoma" pitchFamily="34" charset="0"/>
              </a:rPr>
              <a:t>Stephen </a:t>
            </a:r>
            <a:r>
              <a:rPr lang="en-US" dirty="0" err="1">
                <a:latin typeface="Tahoma" pitchFamily="34" charset="0"/>
                <a:ea typeface="Tahoma" pitchFamily="34" charset="0"/>
                <a:cs typeface="Tahoma" pitchFamily="34" charset="0"/>
              </a:rPr>
              <a:t>Dedalus</a:t>
            </a:r>
            <a:r>
              <a:rPr lang="en-US" dirty="0">
                <a:latin typeface="Tahoma" pitchFamily="34" charset="0"/>
                <a:ea typeface="Tahoma" pitchFamily="34" charset="0"/>
                <a:cs typeface="Tahoma" pitchFamily="34" charset="0"/>
              </a:rPr>
              <a:t>, the main character of </a:t>
            </a:r>
            <a:r>
              <a:rPr lang="en-US" i="1" dirty="0" smtClean="0">
                <a:latin typeface="Tahoma" pitchFamily="34" charset="0"/>
                <a:ea typeface="Tahoma" pitchFamily="34" charset="0"/>
                <a:cs typeface="Tahoma" pitchFamily="34" charset="0"/>
              </a:rPr>
              <a:t>A </a:t>
            </a:r>
            <a:r>
              <a:rPr lang="en-US" i="1" dirty="0">
                <a:latin typeface="Tahoma" pitchFamily="34" charset="0"/>
                <a:ea typeface="Tahoma" pitchFamily="34" charset="0"/>
                <a:cs typeface="Tahoma" pitchFamily="34" charset="0"/>
              </a:rPr>
              <a:t>Portrait of the Artist as a Young </a:t>
            </a:r>
            <a:r>
              <a:rPr lang="en-US" i="1" dirty="0" smtClean="0">
                <a:latin typeface="Tahoma" pitchFamily="34" charset="0"/>
                <a:ea typeface="Tahoma" pitchFamily="34" charset="0"/>
                <a:cs typeface="Tahoma" pitchFamily="34" charset="0"/>
              </a:rPr>
              <a:t>Man, </a:t>
            </a:r>
            <a:r>
              <a:rPr lang="en-US" dirty="0">
                <a:latin typeface="Tahoma" pitchFamily="34" charset="0"/>
                <a:ea typeface="Tahoma" pitchFamily="34" charset="0"/>
                <a:cs typeface="Tahoma" pitchFamily="34" charset="0"/>
              </a:rPr>
              <a:t>experienced his first epiphany when he was sixteen and in a boarding </a:t>
            </a:r>
            <a:r>
              <a:rPr lang="en-US" dirty="0" err="1" smtClean="0">
                <a:latin typeface="Tahoma" pitchFamily="34" charset="0"/>
                <a:ea typeface="Tahoma" pitchFamily="34" charset="0"/>
                <a:cs typeface="Tahoma" pitchFamily="34" charset="0"/>
              </a:rPr>
              <a:t>school.One</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day he goes back to his room. Depressed by his sins, he falls ill and makes a decision to reform himself. He goes to church for confession where the priest is very kind. So, Stephen finds a new course in life – he becomes a priest</a:t>
            </a:r>
            <a:r>
              <a:rPr lang="en-US" dirty="0" smtClean="0">
                <a:latin typeface="Tahoma" pitchFamily="34" charset="0"/>
                <a:ea typeface="Tahoma" pitchFamily="34" charset="0"/>
                <a:cs typeface="Tahoma" pitchFamily="34" charset="0"/>
              </a:rPr>
              <a:t>.</a:t>
            </a:r>
          </a:p>
          <a:p>
            <a:endParaRPr lang="en-US" dirty="0">
              <a:latin typeface="Tahoma" pitchFamily="34" charset="0"/>
              <a:ea typeface="Tahoma" pitchFamily="34" charset="0"/>
              <a:cs typeface="Tahoma" pitchFamily="34" charset="0"/>
            </a:endParaRPr>
          </a:p>
          <a:p>
            <a:r>
              <a:rPr lang="en-US" dirty="0">
                <a:latin typeface="Tahoma" pitchFamily="34" charset="0"/>
                <a:ea typeface="Tahoma" pitchFamily="34" charset="0"/>
                <a:cs typeface="Tahoma" pitchFamily="34" charset="0"/>
              </a:rPr>
              <a:t>Stephen’s second epiphany was when his life took another turn. He realizes that he cannot waste his life living as a priest. He wants to live in the real world and be creative like an artist. He sees some boys diving from the rocks, and sees and follows attractive girls standing in the water – this moment in the novel is Joyce’s “epiphany”. It is an emotional moment with an emotional meaning which marks a realization leading to a transformation in Stephen’s life.</a:t>
            </a:r>
          </a:p>
          <a:p>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6736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381000" y="685800"/>
            <a:ext cx="8229600" cy="5791200"/>
          </a:xfrm>
        </p:spPr>
        <p:txBody>
          <a:bodyPr>
            <a:normAutofit fontScale="92500" lnSpcReduction="20000"/>
          </a:bodyPr>
          <a:lstStyle/>
          <a:p>
            <a:pPr marL="0" indent="0">
              <a:buNone/>
            </a:pPr>
            <a:r>
              <a:rPr lang="en-US" dirty="0">
                <a:latin typeface="Tahoma" pitchFamily="34" charset="0"/>
                <a:ea typeface="Tahoma" pitchFamily="34" charset="0"/>
                <a:cs typeface="Tahoma" pitchFamily="34" charset="0"/>
              </a:rPr>
              <a:t>Function of </a:t>
            </a:r>
            <a:r>
              <a:rPr lang="en-US" dirty="0" smtClean="0">
                <a:latin typeface="Tahoma" pitchFamily="34" charset="0"/>
                <a:ea typeface="Tahoma" pitchFamily="34" charset="0"/>
                <a:cs typeface="Tahoma" pitchFamily="34" charset="0"/>
              </a:rPr>
              <a:t>Epiphany</a:t>
            </a:r>
          </a:p>
          <a:p>
            <a:endParaRPr lang="en-US" dirty="0">
              <a:latin typeface="Tahoma" pitchFamily="34" charset="0"/>
              <a:ea typeface="Tahoma" pitchFamily="34" charset="0"/>
              <a:cs typeface="Tahoma" pitchFamily="34" charset="0"/>
            </a:endParaRPr>
          </a:p>
          <a:p>
            <a:r>
              <a:rPr lang="en-US" dirty="0">
                <a:latin typeface="Tahoma" pitchFamily="34" charset="0"/>
                <a:ea typeface="Tahoma" pitchFamily="34" charset="0"/>
                <a:cs typeface="Tahoma" pitchFamily="34" charset="0"/>
              </a:rPr>
              <a:t>The purpose of epiphany in a novel or a short story is to use it for the characters to point out a turning point in the plot in the near future</a:t>
            </a:r>
            <a:r>
              <a:rPr lang="en-US" dirty="0" smtClean="0">
                <a:latin typeface="Tahoma" pitchFamily="34" charset="0"/>
                <a:ea typeface="Tahoma" pitchFamily="34" charset="0"/>
                <a:cs typeface="Tahoma" pitchFamily="34" charset="0"/>
              </a:rPr>
              <a:t>.</a:t>
            </a:r>
          </a:p>
          <a:p>
            <a:endParaRPr lang="en-US" dirty="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It may also be used to change the opinion of one character about other characters, events and places after a sudden awareness of the situation. </a:t>
            </a:r>
            <a:endParaRPr lang="en-US"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It </a:t>
            </a:r>
            <a:r>
              <a:rPr lang="en-US" dirty="0">
                <a:latin typeface="Tahoma" pitchFamily="34" charset="0"/>
                <a:ea typeface="Tahoma" pitchFamily="34" charset="0"/>
                <a:cs typeface="Tahoma" pitchFamily="34" charset="0"/>
              </a:rPr>
              <a:t>may also be a sign of a conclusion in the story.</a:t>
            </a:r>
          </a:p>
          <a:p>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129793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TotalTime>
  <Words>371</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Epiphanies</vt:lpstr>
      <vt:lpstr>PowerPoint Presentation</vt:lpstr>
      <vt:lpstr>PowerPoint Presentation</vt:lpstr>
      <vt:lpstr>PowerPoint Presentation</vt:lpstr>
      <vt:lpstr>PowerPoint Presentation</vt:lpstr>
      <vt:lpstr>PowerPoint Presentation</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Epiphanies</dc:title>
  <dc:creator>Windows User</dc:creator>
  <cp:lastModifiedBy>Windows User</cp:lastModifiedBy>
  <cp:revision>5</cp:revision>
  <dcterms:created xsi:type="dcterms:W3CDTF">2015-04-07T16:38:59Z</dcterms:created>
  <dcterms:modified xsi:type="dcterms:W3CDTF">2015-04-07T18:38:42Z</dcterms:modified>
</cp:coreProperties>
</file>