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2"/>
  </p:handoutMasterIdLst>
  <p:sldIdLst>
    <p:sldId id="256" r:id="rId2"/>
    <p:sldId id="281" r:id="rId3"/>
    <p:sldId id="260" r:id="rId4"/>
    <p:sldId id="257" r:id="rId5"/>
    <p:sldId id="258" r:id="rId6"/>
    <p:sldId id="259" r:id="rId7"/>
    <p:sldId id="261" r:id="rId8"/>
    <p:sldId id="282" r:id="rId9"/>
    <p:sldId id="283" r:id="rId10"/>
    <p:sldId id="284" r:id="rId11"/>
    <p:sldId id="285" r:id="rId12"/>
    <p:sldId id="262" r:id="rId13"/>
    <p:sldId id="286" r:id="rId14"/>
    <p:sldId id="292" r:id="rId15"/>
    <p:sldId id="263" r:id="rId16"/>
    <p:sldId id="287" r:id="rId17"/>
    <p:sldId id="293" r:id="rId18"/>
    <p:sldId id="288" r:id="rId19"/>
    <p:sldId id="300"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94624" autoAdjust="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E723C7-4F12-4159-9DA3-010DBEE09EF8}" type="datetimeFigureOut">
              <a:rPr lang="en-US" smtClean="0"/>
              <a:t>1/20/2014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966249-BF20-4F34-A487-FA1CE47C69C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DD22E50-EF46-4B43-B221-79CEEF7A12A8}" type="datetimeFigureOut">
              <a:rPr lang="en-US" smtClean="0"/>
              <a:pPr/>
              <a:t>1/20/2014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84E366-88CD-426C-8623-D2A53C4597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D22E50-EF46-4B43-B221-79CEEF7A12A8}" type="datetimeFigureOut">
              <a:rPr lang="en-US" smtClean="0"/>
              <a:pPr/>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366-88CD-426C-8623-D2A53C4597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D22E50-EF46-4B43-B221-79CEEF7A12A8}" type="datetimeFigureOut">
              <a:rPr lang="en-US" smtClean="0"/>
              <a:pPr/>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366-88CD-426C-8623-D2A53C4597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DD22E50-EF46-4B43-B221-79CEEF7A12A8}" type="datetimeFigureOut">
              <a:rPr lang="en-US" smtClean="0"/>
              <a:pPr/>
              <a:t>1/20/2014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C84E366-88CD-426C-8623-D2A53C4597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DD22E50-EF46-4B43-B221-79CEEF7A12A8}" type="datetimeFigureOut">
              <a:rPr lang="en-US" smtClean="0"/>
              <a:pPr/>
              <a:t>1/20/2014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C84E366-88CD-426C-8623-D2A53C4597F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DD22E50-EF46-4B43-B221-79CEEF7A12A8}" type="datetimeFigureOut">
              <a:rPr lang="en-US" smtClean="0"/>
              <a:pPr/>
              <a:t>1/20/2014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C84E366-88CD-426C-8623-D2A53C4597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DD22E50-EF46-4B43-B221-79CEEF7A12A8}" type="datetimeFigureOut">
              <a:rPr lang="en-US" smtClean="0"/>
              <a:pPr/>
              <a:t>1/20/2014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C84E366-88CD-426C-8623-D2A53C4597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D22E50-EF46-4B43-B221-79CEEF7A12A8}" type="datetimeFigureOut">
              <a:rPr lang="en-US" smtClean="0"/>
              <a:pPr/>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4E366-88CD-426C-8623-D2A53C459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DD22E50-EF46-4B43-B221-79CEEF7A12A8}" type="datetimeFigureOut">
              <a:rPr lang="en-US" smtClean="0"/>
              <a:pPr/>
              <a:t>1/20/2014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C84E366-88CD-426C-8623-D2A53C4597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DD22E50-EF46-4B43-B221-79CEEF7A12A8}" type="datetimeFigureOut">
              <a:rPr lang="en-US" smtClean="0"/>
              <a:pPr/>
              <a:t>1/20/2014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C84E366-88CD-426C-8623-D2A53C4597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DD22E50-EF46-4B43-B221-79CEEF7A12A8}" type="datetimeFigureOut">
              <a:rPr lang="en-US" smtClean="0"/>
              <a:pPr/>
              <a:t>1/20/2014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C84E366-88CD-426C-8623-D2A53C4597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DD22E50-EF46-4B43-B221-79CEEF7A12A8}" type="datetimeFigureOut">
              <a:rPr lang="en-US" smtClean="0"/>
              <a:pPr/>
              <a:t>1/20/2014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84E366-88CD-426C-8623-D2A53C4597F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aelicmatters.com/celtic-religion.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1"/>
            <a:ext cx="8839200" cy="1752599"/>
          </a:xfrm>
        </p:spPr>
        <p:txBody>
          <a:bodyPr>
            <a:normAutofit/>
          </a:bodyPr>
          <a:lstStyle/>
          <a:p>
            <a:r>
              <a:rPr lang="en-US" sz="5400" dirty="0" smtClean="0">
                <a:latin typeface="Arabic Typesetting" pitchFamily="66" charset="-78"/>
                <a:cs typeface="Arabic Typesetting" pitchFamily="66" charset="-78"/>
              </a:rPr>
              <a:t>A Portrait of the Artist as a Young Man</a:t>
            </a:r>
            <a:endParaRPr lang="en-US" sz="54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1371600" y="2667000"/>
            <a:ext cx="6400800" cy="2971800"/>
          </a:xfrm>
        </p:spPr>
        <p:txBody>
          <a:bodyPr/>
          <a:lstStyle/>
          <a:p>
            <a:r>
              <a:rPr lang="en-US" dirty="0" smtClean="0">
                <a:latin typeface="Arabic Typesetting" pitchFamily="66" charset="-78"/>
                <a:cs typeface="Arabic Typesetting" pitchFamily="66" charset="-78"/>
              </a:rPr>
              <a:t>Overview of </a:t>
            </a:r>
          </a:p>
          <a:p>
            <a:r>
              <a:rPr lang="en-US" sz="5400" dirty="0" smtClean="0">
                <a:solidFill>
                  <a:srgbClr val="FF0000"/>
                </a:solidFill>
                <a:latin typeface="Arabic Typesetting" pitchFamily="66" charset="-78"/>
                <a:cs typeface="Arabic Typesetting" pitchFamily="66" charset="-78"/>
              </a:rPr>
              <a:t>The Introduction</a:t>
            </a:r>
          </a:p>
          <a:p>
            <a:r>
              <a:rPr lang="en-US" dirty="0" smtClean="0">
                <a:latin typeface="Arabic Typesetting" pitchFamily="66" charset="-78"/>
                <a:cs typeface="Arabic Typesetting" pitchFamily="66" charset="-78"/>
              </a:rPr>
              <a:t>By Seamus Deane</a:t>
            </a:r>
            <a:endParaRPr lang="en-US" dirty="0">
              <a:latin typeface="Arabic Typesetting" pitchFamily="66" charset="-78"/>
              <a:cs typeface="Arabic Typesetting" pitchFamily="66"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42106"/>
          </a:xfrm>
        </p:spPr>
        <p:txBody>
          <a:bodyPr>
            <a:normAutofit fontScale="90000"/>
          </a:bodyPr>
          <a:lstStyle/>
          <a:p>
            <a:endParaRPr lang="en-US" dirty="0"/>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Despite the rebels' hopes, the public did not rise to support them, and they were quickly crushed by the police and government forces sent against them, among them some newly recruited troops bound for service in World War I. </a:t>
            </a:r>
          </a:p>
          <a:p>
            <a:endParaRPr lang="en-US" dirty="0" smtClean="0"/>
          </a:p>
          <a:p>
            <a:r>
              <a:rPr lang="en-US" dirty="0" smtClean="0"/>
              <a:t>Sixty-four rebels were killed during the struggle, along with 134 troops and policeman, and at least 200 civilians were injured in the crossfire.</a:t>
            </a:r>
          </a:p>
          <a:p>
            <a:endParaRPr lang="en-US" dirty="0" smtClean="0"/>
          </a:p>
          <a:p>
            <a:r>
              <a:rPr lang="en-US" dirty="0" smtClean="0"/>
              <a:t> Fifteen of the uprising's leaders were eventually executed; a sixteenth, </a:t>
            </a:r>
            <a:r>
              <a:rPr lang="en-US" dirty="0" err="1" smtClean="0"/>
              <a:t>Eamon</a:t>
            </a:r>
            <a:r>
              <a:rPr lang="en-US" dirty="0" smtClean="0"/>
              <a:t> de Valera, was saved from a death sentence because he was an American citizen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46906"/>
          </a:xfrm>
        </p:spPr>
        <p:txBody>
          <a:bodyPr>
            <a:normAutofit fontScale="90000"/>
          </a:bodyPr>
          <a:lstStyle/>
          <a:p>
            <a:r>
              <a:rPr lang="en-US" dirty="0" smtClean="0"/>
              <a:t/>
            </a:r>
            <a:br>
              <a:rPr lang="en-US" dirty="0" smtClean="0"/>
            </a:br>
            <a:r>
              <a:rPr lang="en-US" dirty="0" smtClean="0"/>
              <a:t>In Conclusion </a:t>
            </a:r>
            <a:br>
              <a:rPr lang="en-US" dirty="0" smtClean="0"/>
            </a:br>
            <a:r>
              <a:rPr lang="en-US" dirty="0" smtClean="0"/>
              <a:t>		</a:t>
            </a:r>
            <a:r>
              <a:rPr lang="en-US" dirty="0" smtClean="0">
                <a:solidFill>
                  <a:srgbClr val="7030A0"/>
                </a:solidFill>
              </a:rPr>
              <a:t>– Easter Rising in Dublin</a:t>
            </a:r>
            <a:endParaRPr lang="en-US" dirty="0">
              <a:solidFill>
                <a:srgbClr val="7030A0"/>
              </a:solidFill>
            </a:endParaRPr>
          </a:p>
        </p:txBody>
      </p:sp>
      <p:sp>
        <p:nvSpPr>
          <p:cNvPr id="3" name="Content Placeholder 2"/>
          <p:cNvSpPr>
            <a:spLocks noGrp="1"/>
          </p:cNvSpPr>
          <p:nvPr>
            <p:ph idx="1"/>
          </p:nvPr>
        </p:nvSpPr>
        <p:spPr>
          <a:xfrm>
            <a:off x="457200" y="609600"/>
            <a:ext cx="8534400" cy="5845208"/>
          </a:xfrm>
        </p:spPr>
        <p:txBody>
          <a:bodyPr>
            <a:normAutofit fontScale="92500" lnSpcReduction="10000"/>
          </a:bodyPr>
          <a:lstStyle/>
          <a:p>
            <a:pPr>
              <a:buNone/>
            </a:pPr>
            <a:endParaRPr lang="en-US" dirty="0" smtClean="0"/>
          </a:p>
          <a:p>
            <a:pPr>
              <a:buNone/>
            </a:pPr>
            <a:r>
              <a:rPr lang="en-US" dirty="0" smtClean="0"/>
              <a:t>   		</a:t>
            </a:r>
          </a:p>
          <a:p>
            <a:pPr>
              <a:buNone/>
            </a:pPr>
            <a:r>
              <a:rPr lang="en-US" dirty="0" smtClean="0"/>
              <a:t>		</a:t>
            </a:r>
          </a:p>
          <a:p>
            <a:pPr>
              <a:buNone/>
            </a:pPr>
            <a:r>
              <a:rPr lang="en-US" dirty="0" smtClean="0"/>
              <a:t>		 Even in its failure, the Easter Rising and the continued volatility of the so-called Irish question demonstrated the thwarted desires for self-determination that still bubbled beneath the surface in Great Britain, as in many countries in Europe, even as the larger matter of international warfare superseded them for the moment.</a:t>
            </a:r>
          </a:p>
          <a:p>
            <a:pPr>
              <a:buNone/>
            </a:pPr>
            <a:endParaRPr lang="en-US" dirty="0"/>
          </a:p>
          <a:p>
            <a:pPr>
              <a:buNone/>
            </a:pPr>
            <a:r>
              <a:rPr lang="en-US" dirty="0" smtClean="0"/>
              <a:t>								*pg viii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228600"/>
            <a:ext cx="8062912" cy="1142999"/>
          </a:xfrm>
        </p:spPr>
        <p:txBody>
          <a:bodyPr>
            <a:normAutofit/>
          </a:bodyPr>
          <a:lstStyle/>
          <a:p>
            <a:pPr algn="l"/>
            <a:r>
              <a:rPr lang="en-US" sz="3600" dirty="0" smtClean="0">
                <a:solidFill>
                  <a:srgbClr val="00B0F0"/>
                </a:solidFill>
              </a:rPr>
              <a:t>Cultural Resurgence  </a:t>
            </a:r>
            <a:r>
              <a:rPr lang="en-US" dirty="0" smtClean="0"/>
              <a:t/>
            </a:r>
            <a:br>
              <a:rPr lang="en-US" dirty="0" smtClean="0"/>
            </a:br>
            <a:r>
              <a:rPr lang="en-US" sz="1800" dirty="0" smtClean="0"/>
              <a:t>by W. B. Yeats</a:t>
            </a:r>
            <a:endParaRPr lang="en-US" sz="1800" dirty="0"/>
          </a:p>
        </p:txBody>
      </p:sp>
      <p:sp>
        <p:nvSpPr>
          <p:cNvPr id="5" name="Subtitle 4"/>
          <p:cNvSpPr>
            <a:spLocks noGrp="1"/>
          </p:cNvSpPr>
          <p:nvPr>
            <p:ph type="subTitle" idx="1"/>
          </p:nvPr>
        </p:nvSpPr>
        <p:spPr>
          <a:xfrm>
            <a:off x="152400" y="1295400"/>
            <a:ext cx="8991600" cy="5562600"/>
          </a:xfrm>
        </p:spPr>
        <p:txBody>
          <a:bodyPr>
            <a:normAutofit fontScale="55000" lnSpcReduction="20000"/>
          </a:bodyPr>
          <a:lstStyle/>
          <a:p>
            <a:pPr algn="l"/>
            <a:endParaRPr lang="en-US" b="1" i="1" dirty="0" smtClean="0">
              <a:solidFill>
                <a:schemeClr val="tx1"/>
              </a:solidFill>
            </a:endParaRPr>
          </a:p>
          <a:p>
            <a:pPr algn="l"/>
            <a:r>
              <a:rPr lang="en-US" sz="3300" b="1" dirty="0" smtClean="0">
                <a:solidFill>
                  <a:schemeClr val="tx1"/>
                </a:solidFill>
              </a:rPr>
              <a:t>The English thought of the Irish as uncouth barbarians, but a new generation of the Irish looked into their island's past and worked to prove the English wrong. </a:t>
            </a:r>
          </a:p>
          <a:p>
            <a:pPr algn="l"/>
            <a:endParaRPr lang="en-US" sz="3300" b="1" i="1" dirty="0" smtClean="0">
              <a:solidFill>
                <a:schemeClr val="tx1"/>
              </a:solidFill>
            </a:endParaRPr>
          </a:p>
          <a:p>
            <a:pPr algn="l"/>
            <a:r>
              <a:rPr lang="en-US" sz="3300" b="1" dirty="0" smtClean="0">
                <a:solidFill>
                  <a:schemeClr val="tx1"/>
                </a:solidFill>
              </a:rPr>
              <a:t>Intellectuals like William Butler Yeats, Douglas Hyde, and Lady Augusta Gregory called for the preservation and appreciation of Irish storytelling, Celtic art, and the fast-fading Irish language. </a:t>
            </a:r>
          </a:p>
          <a:p>
            <a:pPr algn="l"/>
            <a:endParaRPr lang="en-US" sz="3300" b="1" dirty="0" smtClean="0">
              <a:solidFill>
                <a:schemeClr val="tx1"/>
              </a:solidFill>
            </a:endParaRPr>
          </a:p>
          <a:p>
            <a:pPr algn="l"/>
            <a:r>
              <a:rPr lang="en-US" sz="3300" b="1" dirty="0" smtClean="0">
                <a:solidFill>
                  <a:schemeClr val="tx1"/>
                </a:solidFill>
              </a:rPr>
              <a:t>Hyde founded the Gaelic League to promote the Irish language.</a:t>
            </a:r>
          </a:p>
          <a:p>
            <a:pPr algn="l"/>
            <a:endParaRPr lang="en-US" sz="3300" b="1" dirty="0" smtClean="0">
              <a:solidFill>
                <a:schemeClr val="tx1"/>
              </a:solidFill>
            </a:endParaRPr>
          </a:p>
          <a:p>
            <a:pPr algn="l"/>
            <a:r>
              <a:rPr lang="en-US" sz="3300" b="1" dirty="0" smtClean="0">
                <a:solidFill>
                  <a:schemeClr val="tx1"/>
                </a:solidFill>
              </a:rPr>
              <a:t> By 1906 there were more than 900 branches, with more than 100,000 members. </a:t>
            </a:r>
          </a:p>
          <a:p>
            <a:pPr algn="l"/>
            <a:endParaRPr lang="en-US" sz="3300" b="1" dirty="0" smtClean="0">
              <a:solidFill>
                <a:schemeClr val="tx1"/>
              </a:solidFill>
            </a:endParaRPr>
          </a:p>
          <a:p>
            <a:pPr algn="l"/>
            <a:r>
              <a:rPr lang="en-US" sz="3300" b="1" dirty="0" smtClean="0">
                <a:solidFill>
                  <a:schemeClr val="tx1"/>
                </a:solidFill>
              </a:rPr>
              <a:t>In 1903 Yeats and Gregory founded the Irish National Theatre at the Abbey Theatre in Dublin and promoted the production of distinctively Irish plays.</a:t>
            </a:r>
          </a:p>
          <a:p>
            <a:pPr algn="l"/>
            <a:endParaRPr lang="en-US" sz="3300" b="1" dirty="0" smtClean="0">
              <a:solidFill>
                <a:schemeClr val="tx1"/>
              </a:solidFill>
            </a:endParaRPr>
          </a:p>
          <a:p>
            <a:pPr algn="l"/>
            <a:r>
              <a:rPr lang="en-US" sz="3300" b="1" dirty="0" smtClean="0">
                <a:solidFill>
                  <a:schemeClr val="tx1"/>
                </a:solidFill>
              </a:rPr>
              <a:t> </a:t>
            </a:r>
            <a:endParaRPr lang="en-US" sz="3300" b="1" i="1" dirty="0" smtClean="0">
              <a:solidFill>
                <a:schemeClr val="tx1"/>
              </a:solidFill>
            </a:endParaRPr>
          </a:p>
          <a:p>
            <a:pPr algn="l"/>
            <a:r>
              <a:rPr lang="en-US" sz="3300" b="1" dirty="0" smtClean="0">
                <a:solidFill>
                  <a:schemeClr val="tx1"/>
                </a:solidFill>
              </a:rPr>
              <a:t>In these expressions of Irish culture, many Irish people realized for the first time that their people had a history and culture all their own and every bit as worthy as the English. </a:t>
            </a:r>
          </a:p>
          <a:p>
            <a:pPr algn="l"/>
            <a:endParaRPr lang="en-US" sz="3300" b="1" dirty="0" smtClean="0">
              <a:solidFill>
                <a:schemeClr val="tx1"/>
              </a:solidFill>
            </a:endParaRPr>
          </a:p>
          <a:p>
            <a:pPr algn="l"/>
            <a:r>
              <a:rPr lang="en-US" sz="3300" b="1" dirty="0" smtClean="0">
                <a:solidFill>
                  <a:schemeClr val="tx1"/>
                </a:solidFill>
              </a:rPr>
              <a:t>These movements provided Irish people with an identity and a rallying point for their nationalist feelings.</a:t>
            </a:r>
            <a:endParaRPr lang="en-US" sz="3300" b="1" i="1" dirty="0" smtClean="0">
              <a:solidFill>
                <a:schemeClr val="tx1"/>
              </a:solidFill>
            </a:endParaRPr>
          </a:p>
          <a:p>
            <a:pPr algn="l"/>
            <a:endParaRPr lang="en-US" dirty="0" smtClean="0"/>
          </a:p>
          <a:p>
            <a:pPr algn="l"/>
            <a:r>
              <a:rPr lang="en-US" dirty="0" smtClean="0"/>
              <a:t>								*pg viii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3506"/>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Autofit/>
          </a:bodyPr>
          <a:lstStyle/>
          <a:p>
            <a:r>
              <a:rPr lang="en-US" sz="1800" dirty="0" smtClean="0"/>
              <a:t>The Celtic Revival covers a variety of movements and trends, mostly in the 19th and 20th centuries, which reflected on the traditions of Celtic literature and art. </a:t>
            </a:r>
          </a:p>
          <a:p>
            <a:endParaRPr lang="en-US" sz="1800" dirty="0" smtClean="0"/>
          </a:p>
          <a:p>
            <a:r>
              <a:rPr lang="en-US" sz="1800" dirty="0" smtClean="0"/>
              <a:t>Although the revival was complex, occurring across many fields and in various countries in North-West Europe. </a:t>
            </a:r>
          </a:p>
          <a:p>
            <a:endParaRPr lang="en-US" sz="1800" dirty="0" smtClean="0"/>
          </a:p>
          <a:p>
            <a:r>
              <a:rPr lang="en-US" sz="1800" dirty="0" smtClean="0"/>
              <a:t>Also known as the Irish Literary Revival or the Celtic Twilight, Irish writers including Yeats, Lady Gregory, "AE" Russell, Edward </a:t>
            </a:r>
            <a:r>
              <a:rPr lang="en-US" sz="1800" dirty="0" err="1" smtClean="0"/>
              <a:t>Martyn</a:t>
            </a:r>
            <a:r>
              <a:rPr lang="en-US" sz="1800" dirty="0" smtClean="0"/>
              <a:t> and Edward Plunkett stimulated a new appreciation of traditional Irish literature and Irish poetry in the late 19th and early 20th century. </a:t>
            </a:r>
          </a:p>
          <a:p>
            <a:endParaRPr lang="en-US" sz="1800" dirty="0" smtClean="0"/>
          </a:p>
          <a:p>
            <a:r>
              <a:rPr lang="en-US" sz="1800" dirty="0" smtClean="0"/>
              <a:t>The Celtic Revival movement encouraged works written in the spirit of Irish culture as starkly distinct from English culture. </a:t>
            </a:r>
          </a:p>
          <a:p>
            <a:endParaRPr lang="en-US" sz="1800" dirty="0" smtClean="0"/>
          </a:p>
          <a:p>
            <a:r>
              <a:rPr lang="en-US" sz="1800" dirty="0" smtClean="0"/>
              <a:t>The Celtic Revival was due to the political need for an individual Irish identity during the Irish Independence movement at the turn of the 20th century. </a:t>
            </a:r>
          </a:p>
          <a:p>
            <a:endParaRPr lang="en-US"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Conclusion -</a:t>
            </a:r>
            <a:br>
              <a:rPr lang="en-US" dirty="0" smtClean="0"/>
            </a:br>
            <a:r>
              <a:rPr lang="en-US" sz="2700" dirty="0" smtClean="0">
                <a:solidFill>
                  <a:srgbClr val="00B0F0"/>
                </a:solidFill>
              </a:rPr>
              <a:t>Celtic Revival, Gaelic Revival, or Irish Renaissance </a:t>
            </a:r>
            <a:endParaRPr lang="en-US" sz="2700" dirty="0">
              <a:solidFill>
                <a:srgbClr val="00B0F0"/>
              </a:solidFill>
            </a:endParaRPr>
          </a:p>
        </p:txBody>
      </p:sp>
      <p:sp>
        <p:nvSpPr>
          <p:cNvPr id="3" name="Content Placeholder 2"/>
          <p:cNvSpPr>
            <a:spLocks noGrp="1"/>
          </p:cNvSpPr>
          <p:nvPr>
            <p:ph idx="1"/>
          </p:nvPr>
        </p:nvSpPr>
        <p:spPr>
          <a:xfrm>
            <a:off x="0" y="1882808"/>
            <a:ext cx="9144000" cy="4572000"/>
          </a:xfrm>
        </p:spPr>
        <p:txBody>
          <a:bodyPr>
            <a:normAutofit fontScale="70000" lnSpcReduction="20000"/>
          </a:bodyPr>
          <a:lstStyle/>
          <a:p>
            <a:r>
              <a:rPr lang="en-US" sz="3200" dirty="0" smtClean="0"/>
              <a:t>The Celtic Revival was kept alive by invoking Ireland's historic past, its myths, legends and folklore. There was an attempt to revitalize the native rhythm and music of Irish Gaelic. </a:t>
            </a:r>
          </a:p>
          <a:p>
            <a:endParaRPr lang="en-US" sz="3200" dirty="0" smtClean="0"/>
          </a:p>
          <a:p>
            <a:r>
              <a:rPr lang="en-US" sz="3200" dirty="0" smtClean="0"/>
              <a:t>Figures such as Lady Gregory, William Butler Yeats, George Russell, J.M. Synge and Sean O'Casey wrote plays, novels, poems and articles that reflected the political state of Ireland at the time.</a:t>
            </a:r>
          </a:p>
          <a:p>
            <a:endParaRPr lang="en-US" sz="3200" dirty="0" smtClean="0"/>
          </a:p>
          <a:p>
            <a:r>
              <a:rPr lang="en-US" sz="3200" dirty="0" smtClean="0"/>
              <a:t> Gaelic revival and Irish nationalism frequently overlapped in public gathering places as well as in writing and art.</a:t>
            </a:r>
          </a:p>
          <a:p>
            <a:endParaRPr lang="en-US" sz="3200" dirty="0" smtClean="0"/>
          </a:p>
          <a:p>
            <a:pPr lvl="8"/>
            <a:r>
              <a:rPr lang="en-US" dirty="0" smtClean="0"/>
              <a:t>                                                                                  </a:t>
            </a:r>
            <a:r>
              <a:rPr lang="en-US" sz="2900" dirty="0" smtClean="0"/>
              <a:t>pg viii</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228601"/>
            <a:ext cx="8062912" cy="838199"/>
          </a:xfrm>
        </p:spPr>
        <p:txBody>
          <a:bodyPr/>
          <a:lstStyle/>
          <a:p>
            <a:pPr algn="l"/>
            <a:r>
              <a:rPr lang="en-US" dirty="0" smtClean="0">
                <a:solidFill>
                  <a:srgbClr val="FF0000"/>
                </a:solidFill>
              </a:rPr>
              <a:t>British Oppression</a:t>
            </a:r>
            <a:endParaRPr lang="en-US" dirty="0">
              <a:solidFill>
                <a:srgbClr val="FF0000"/>
              </a:solidFill>
            </a:endParaRPr>
          </a:p>
        </p:txBody>
      </p:sp>
      <p:sp>
        <p:nvSpPr>
          <p:cNvPr id="5" name="Subtitle 4"/>
          <p:cNvSpPr>
            <a:spLocks noGrp="1"/>
          </p:cNvSpPr>
          <p:nvPr>
            <p:ph type="subTitle" idx="1"/>
          </p:nvPr>
        </p:nvSpPr>
        <p:spPr>
          <a:xfrm>
            <a:off x="381000" y="1219200"/>
            <a:ext cx="8610600" cy="5486400"/>
          </a:xfrm>
        </p:spPr>
        <p:txBody>
          <a:bodyPr>
            <a:normAutofit fontScale="70000" lnSpcReduction="20000"/>
          </a:bodyPr>
          <a:lstStyle/>
          <a:p>
            <a:pPr algn="l"/>
            <a:r>
              <a:rPr lang="en-US" b="1" dirty="0" smtClean="0">
                <a:solidFill>
                  <a:schemeClr val="tx1"/>
                </a:solidFill>
              </a:rPr>
              <a:t>The English colonized Ireland in the 12th century and for almost 800 years oppressed the indigenous people through force, England having a much larger army and greater military resources. </a:t>
            </a:r>
          </a:p>
          <a:p>
            <a:pPr algn="l"/>
            <a:endParaRPr lang="en-US" b="1" dirty="0" smtClean="0">
              <a:solidFill>
                <a:schemeClr val="tx1"/>
              </a:solidFill>
            </a:endParaRPr>
          </a:p>
          <a:p>
            <a:pPr algn="l"/>
            <a:r>
              <a:rPr lang="en-US" b="1" dirty="0" smtClean="0">
                <a:solidFill>
                  <a:schemeClr val="tx1"/>
                </a:solidFill>
              </a:rPr>
              <a:t>They tried to eradicate the religion, language, culture and traditions of the Irish and many historians would say even the Irish people themselves. </a:t>
            </a:r>
          </a:p>
          <a:p>
            <a:pPr algn="l"/>
            <a:endParaRPr lang="en-US" b="1" dirty="0" smtClean="0">
              <a:solidFill>
                <a:schemeClr val="tx1"/>
              </a:solidFill>
            </a:endParaRPr>
          </a:p>
          <a:p>
            <a:pPr algn="l"/>
            <a:r>
              <a:rPr lang="en-US" b="1" dirty="0" smtClean="0">
                <a:solidFill>
                  <a:schemeClr val="tx1"/>
                </a:solidFill>
              </a:rPr>
              <a:t>They dispossessed the Irish from their lands, handing them over to British settlers through a number of "plantations", most successfully the plantation of Ulster, which is why there are many people of British descent and protestant faith (the native Irish being predominantly catholic) in Northern Ireland today.</a:t>
            </a:r>
          </a:p>
          <a:p>
            <a:pPr algn="l"/>
            <a:endParaRPr lang="en-US" b="1" dirty="0" smtClean="0">
              <a:solidFill>
                <a:schemeClr val="tx1"/>
              </a:solidFill>
            </a:endParaRPr>
          </a:p>
          <a:p>
            <a:pPr algn="l"/>
            <a:r>
              <a:rPr lang="en-US" b="1" dirty="0" smtClean="0">
                <a:solidFill>
                  <a:schemeClr val="tx1"/>
                </a:solidFill>
              </a:rPr>
              <a:t> Throughout the 800 years of British rule, native Irish people were beaten, murdered and sold into slavery by the British who considered them a subspecies. </a:t>
            </a:r>
          </a:p>
          <a:p>
            <a:pPr algn="l"/>
            <a:endParaRPr lang="en-US" b="1" dirty="0" smtClean="0">
              <a:solidFill>
                <a:schemeClr val="tx1"/>
              </a:solidFill>
            </a:endParaRPr>
          </a:p>
          <a:p>
            <a:pPr algn="l"/>
            <a:r>
              <a:rPr lang="en-US" b="1" dirty="0" smtClean="0">
                <a:solidFill>
                  <a:schemeClr val="tx1"/>
                </a:solidFill>
              </a:rPr>
              <a:t>As you can imagine this led to a great deal of resentment and hatred on the part of the Irish people.</a:t>
            </a:r>
            <a:r>
              <a:rPr lang="en-US" dirty="0" smtClean="0"/>
              <a:t> 		*pg viii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65906"/>
          </a:xfrm>
        </p:spPr>
        <p:txBody>
          <a:bodyPr>
            <a:normAutofit fontScale="90000"/>
          </a:bodyPr>
          <a:lstStyle/>
          <a:p>
            <a:endParaRPr lang="en-US" dirty="0"/>
          </a:p>
        </p:txBody>
      </p:sp>
      <p:sp>
        <p:nvSpPr>
          <p:cNvPr id="3" name="Content Placeholder 2"/>
          <p:cNvSpPr>
            <a:spLocks noGrp="1"/>
          </p:cNvSpPr>
          <p:nvPr>
            <p:ph idx="1"/>
          </p:nvPr>
        </p:nvSpPr>
        <p:spPr>
          <a:xfrm>
            <a:off x="228600" y="609600"/>
            <a:ext cx="8610600" cy="6248400"/>
          </a:xfrm>
        </p:spPr>
        <p:txBody>
          <a:bodyPr>
            <a:normAutofit fontScale="47500" lnSpcReduction="20000"/>
          </a:bodyPr>
          <a:lstStyle/>
          <a:p>
            <a:r>
              <a:rPr lang="en-US" sz="4200" dirty="0" smtClean="0"/>
              <a:t>Between 1171 and 1801 a number of laws were enacted to bind the two countries legally, culminating with the act of union in 1801 which included Ireland as a part of an extended united kingdom. </a:t>
            </a:r>
          </a:p>
          <a:p>
            <a:endParaRPr lang="en-US" sz="4200" dirty="0" smtClean="0"/>
          </a:p>
          <a:p>
            <a:r>
              <a:rPr lang="en-US" sz="4200" dirty="0" smtClean="0"/>
              <a:t>The Irish, both catholic and protestant, rebelled and rose up against their oppressive overlords on many occasions but it was not until the Easter rising of 1916 and the subsequent war of independence that the Irish regain control of most of their homeland. </a:t>
            </a:r>
          </a:p>
          <a:p>
            <a:endParaRPr lang="en-US" sz="4200" dirty="0" smtClean="0"/>
          </a:p>
          <a:p>
            <a:r>
              <a:rPr lang="en-US" sz="4200" dirty="0" smtClean="0"/>
              <a:t>However, the Anglo-Irish treaty that gave Ireland independence did so on the condition that the six counties of what was to become Northern Ireland were to remain under British rule with the remaining 26 counties to become the sovereign independent nation of the Republic of Ireland. </a:t>
            </a:r>
          </a:p>
          <a:p>
            <a:endParaRPr lang="en-US" sz="4200" dirty="0" smtClean="0"/>
          </a:p>
          <a:p>
            <a:r>
              <a:rPr lang="en-US" sz="4200" dirty="0" smtClean="0"/>
              <a:t>This was deemed unacceptable by a great many Irishmen who maintained that Ireland was an island comprised of 32 counties and were unwilling to countenance any suggestions of partition of the island or any further British presence in Ireland. </a:t>
            </a:r>
          </a:p>
          <a:p>
            <a:pPr>
              <a:buNone/>
            </a:pPr>
            <a:r>
              <a:rPr lang="en-US" dirty="0" smtClean="0"/>
              <a:t>						</a:t>
            </a:r>
          </a:p>
          <a:p>
            <a:pPr>
              <a:buNone/>
            </a:pPr>
            <a:r>
              <a:rPr lang="en-US" dirty="0" smtClean="0"/>
              <a:t>                                                                                                                                                       *pg viii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65906"/>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69008"/>
          </a:xfrm>
        </p:spPr>
        <p:txBody>
          <a:bodyPr>
            <a:normAutofit fontScale="55000" lnSpcReduction="20000"/>
          </a:bodyPr>
          <a:lstStyle/>
          <a:p>
            <a:r>
              <a:rPr lang="en-US" sz="3300" dirty="0" smtClean="0"/>
              <a:t>A bitter civil war ensued between pro- and anti-treaty forces. The pro-treaty side had the backing of the new government of the Republic of Ireland and it's army and eventually won the war. </a:t>
            </a:r>
          </a:p>
          <a:p>
            <a:endParaRPr lang="en-US" sz="3300" dirty="0" smtClean="0"/>
          </a:p>
          <a:p>
            <a:r>
              <a:rPr lang="en-US" sz="3300" dirty="0" smtClean="0"/>
              <a:t>However, the strong anti-treaty feelings did not go away and remain to this day. </a:t>
            </a:r>
          </a:p>
          <a:p>
            <a:endParaRPr lang="en-US" sz="3300" dirty="0" smtClean="0"/>
          </a:p>
          <a:p>
            <a:r>
              <a:rPr lang="en-US" sz="3300" dirty="0" smtClean="0"/>
              <a:t>Because of the plantation of Ulster, the population of Northern Ireland was made up of a majority of protestant people of British descent who were loyal to the British crown and inhabited lands stolen from the native population in the preceding hundreds of years. </a:t>
            </a:r>
          </a:p>
          <a:p>
            <a:endParaRPr lang="en-US" sz="3300" dirty="0" smtClean="0"/>
          </a:p>
          <a:p>
            <a:r>
              <a:rPr lang="en-US" sz="3300" dirty="0" smtClean="0"/>
              <a:t>However a large indigenous Irish population who refused to be driven out of their ancestral home remained in Northern Ireland. </a:t>
            </a:r>
          </a:p>
          <a:p>
            <a:endParaRPr lang="en-US" sz="3300" dirty="0" smtClean="0"/>
          </a:p>
          <a:p>
            <a:r>
              <a:rPr lang="en-US" sz="3300" dirty="0" smtClean="0"/>
              <a:t>Under partition these people were treated as second class citizens by consecutive loyalist governments and subjected to severe abuses of their human and civil rights right up until the 1990s and beyond. </a:t>
            </a:r>
          </a:p>
          <a:p>
            <a:pPr>
              <a:buNone/>
            </a:pPr>
            <a:endParaRPr lang="en-US" dirty="0" smtClean="0"/>
          </a:p>
          <a:p>
            <a:pPr>
              <a:buNone/>
            </a:pPr>
            <a:r>
              <a:rPr lang="en-US" dirty="0" smtClean="0"/>
              <a:t>                                                                                                                      *pg viii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89706"/>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Autofit/>
          </a:bodyPr>
          <a:lstStyle/>
          <a:p>
            <a:pPr>
              <a:buNone/>
            </a:pPr>
            <a:endParaRPr lang="en-US" sz="1600" dirty="0" smtClean="0"/>
          </a:p>
          <a:p>
            <a:r>
              <a:rPr lang="en-US" sz="1800" dirty="0" smtClean="0"/>
              <a:t>For many years Catholics and republicans (those who want Ireland to be totally free of British rule and to once again stand united as an island nation) were openly discriminated against in issues of housing and employment and electoral areas rigged (a process called gerrymandering) by the ruling loyalists in order to keep them from gaining any sort of political foothold. </a:t>
            </a:r>
          </a:p>
          <a:p>
            <a:endParaRPr lang="en-US" sz="1800" dirty="0" smtClean="0"/>
          </a:p>
          <a:p>
            <a:r>
              <a:rPr lang="en-US" sz="1800" dirty="0" smtClean="0"/>
              <a:t>This led the republicans on both sides of the border to again take up arms against their foreign oppressors and a violent and bloody conflict has been ongoing between both sides since the 1950s. </a:t>
            </a:r>
          </a:p>
          <a:p>
            <a:endParaRPr lang="en-US" sz="1800" dirty="0" smtClean="0"/>
          </a:p>
          <a:p>
            <a:r>
              <a:rPr lang="en-US" sz="1800" dirty="0" smtClean="0"/>
              <a:t>This conflict was not confined to Northern Ireland, with both sides carrying out civilian atrocities in both mainland Britain and the Republic of Ireland. A lessening of hostilities had began to be seen in the past 15 - 20 years and a peace process begun.</a:t>
            </a:r>
          </a:p>
          <a:p>
            <a:endParaRPr lang="en-US" sz="1800" dirty="0" smtClean="0"/>
          </a:p>
          <a:p>
            <a:r>
              <a:rPr lang="en-US" sz="1800" dirty="0" smtClean="0"/>
              <a:t> However in the last 2 years dissident republican groups have restarted their campaign of violence against loyalists, thought to be due to the fact that they believe that with peace in Northern Ireland comes the end of any hope of a united Ireland. </a:t>
            </a:r>
          </a:p>
          <a:p>
            <a:endParaRPr lang="en-US" sz="1600" dirty="0" smtClean="0"/>
          </a:p>
          <a:p>
            <a:endParaRPr lang="en-US" sz="1600" dirty="0" smtClean="0"/>
          </a:p>
          <a:p>
            <a:pPr>
              <a:buNone/>
            </a:pPr>
            <a:r>
              <a:rPr lang="en-US" sz="1600" dirty="0" smtClean="0"/>
              <a:t>                                                                                                                                                *pg viii</a:t>
            </a: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1"/>
            <a:ext cx="8062912" cy="838200"/>
          </a:xfrm>
        </p:spPr>
        <p:txBody>
          <a:bodyPr>
            <a:normAutofit/>
          </a:bodyPr>
          <a:lstStyle/>
          <a:p>
            <a:pPr algn="l"/>
            <a:r>
              <a:rPr lang="en-US" sz="4000" dirty="0" smtClean="0">
                <a:solidFill>
                  <a:srgbClr val="00B050"/>
                </a:solidFill>
              </a:rPr>
              <a:t>Catholic Church Oppression</a:t>
            </a:r>
            <a:endParaRPr lang="en-US" sz="4000" dirty="0">
              <a:solidFill>
                <a:srgbClr val="00B050"/>
              </a:solidFill>
            </a:endParaRPr>
          </a:p>
        </p:txBody>
      </p:sp>
      <p:sp>
        <p:nvSpPr>
          <p:cNvPr id="5" name="Subtitle 4"/>
          <p:cNvSpPr>
            <a:spLocks noGrp="1"/>
          </p:cNvSpPr>
          <p:nvPr>
            <p:ph type="subTitle" idx="1"/>
          </p:nvPr>
        </p:nvSpPr>
        <p:spPr>
          <a:xfrm>
            <a:off x="304800" y="990600"/>
            <a:ext cx="8610600" cy="5638800"/>
          </a:xfrm>
        </p:spPr>
        <p:txBody>
          <a:bodyPr>
            <a:normAutofit fontScale="25000" lnSpcReduction="20000"/>
          </a:bodyPr>
          <a:lstStyle/>
          <a:p>
            <a:pPr algn="l"/>
            <a:r>
              <a:rPr lang="en-US" sz="7200" b="1" dirty="0" smtClean="0">
                <a:solidFill>
                  <a:schemeClr val="tx1"/>
                </a:solidFill>
              </a:rPr>
              <a:t>The introduction of Christianity to Ireland dates to sometime before the 5th century, presumably in interactions with Roman Britain. </a:t>
            </a:r>
          </a:p>
          <a:p>
            <a:pPr algn="l"/>
            <a:endParaRPr lang="en-US" sz="7200" b="1" dirty="0" smtClean="0">
              <a:solidFill>
                <a:schemeClr val="tx1"/>
              </a:solidFill>
            </a:endParaRPr>
          </a:p>
          <a:p>
            <a:pPr algn="l"/>
            <a:r>
              <a:rPr lang="en-US" sz="7200" b="1" dirty="0" smtClean="0">
                <a:solidFill>
                  <a:schemeClr val="tx1"/>
                </a:solidFill>
              </a:rPr>
              <a:t>Christian worship had reached pagan Ireland around 400 AD. </a:t>
            </a:r>
          </a:p>
          <a:p>
            <a:pPr algn="l"/>
            <a:endParaRPr lang="en-US" sz="7200" b="1" dirty="0" smtClean="0">
              <a:solidFill>
                <a:schemeClr val="tx1"/>
              </a:solidFill>
            </a:endParaRPr>
          </a:p>
          <a:p>
            <a:pPr algn="l"/>
            <a:r>
              <a:rPr lang="en-US" sz="7200" b="1" dirty="0" smtClean="0">
                <a:solidFill>
                  <a:schemeClr val="tx1"/>
                </a:solidFill>
              </a:rPr>
              <a:t>It is often misstated that St. Patrick brought the faith to Ireland, but it was already present on the island long before Patrick arrived. </a:t>
            </a:r>
          </a:p>
          <a:p>
            <a:pPr algn="l"/>
            <a:endParaRPr lang="en-US" sz="7200" b="1" dirty="0" smtClean="0">
              <a:solidFill>
                <a:schemeClr val="tx1"/>
              </a:solidFill>
            </a:endParaRPr>
          </a:p>
          <a:p>
            <a:pPr algn="l"/>
            <a:r>
              <a:rPr lang="en-US" sz="7200" b="1" dirty="0" smtClean="0">
                <a:solidFill>
                  <a:schemeClr val="tx1"/>
                </a:solidFill>
              </a:rPr>
              <a:t>The Catholic church was seen as a product of Rome and not of  Ireland.  It was viewed by Joyce as oppressive due to its greed, restrictive thinking, puritanical sexual restraint and, punitive belief system.</a:t>
            </a:r>
          </a:p>
          <a:p>
            <a:pPr algn="l"/>
            <a:endParaRPr lang="en-US" sz="7200" b="1" dirty="0" smtClean="0">
              <a:solidFill>
                <a:schemeClr val="tx1"/>
              </a:solidFill>
            </a:endParaRPr>
          </a:p>
          <a:p>
            <a:pPr algn="l"/>
            <a:r>
              <a:rPr lang="en-US" sz="7200" b="1" dirty="0" smtClean="0">
                <a:solidFill>
                  <a:schemeClr val="tx1"/>
                </a:solidFill>
              </a:rPr>
              <a:t>The Celts/Gaels were polytheistic</a:t>
            </a:r>
          </a:p>
          <a:p>
            <a:pPr algn="l"/>
            <a:r>
              <a:rPr lang="en-US" sz="7200" b="1" dirty="0" smtClean="0">
                <a:solidFill>
                  <a:schemeClr val="tx1"/>
                </a:solidFill>
              </a:rPr>
              <a:t>The Celts practiced both animal and human sacrifices</a:t>
            </a:r>
          </a:p>
          <a:p>
            <a:pPr algn="l"/>
            <a:r>
              <a:rPr lang="en-US" sz="7200" b="1" dirty="0" smtClean="0">
                <a:solidFill>
                  <a:schemeClr val="tx1"/>
                </a:solidFill>
              </a:rPr>
              <a:t>The Celts were a warrior clan and similar the Scotts</a:t>
            </a:r>
          </a:p>
          <a:p>
            <a:pPr algn="l"/>
            <a:r>
              <a:rPr lang="en-US" sz="7200" b="1" dirty="0" smtClean="0">
                <a:solidFill>
                  <a:schemeClr val="tx1"/>
                </a:solidFill>
              </a:rPr>
              <a:t>Celtic Religion was strong on communal and ritual celebration</a:t>
            </a:r>
          </a:p>
          <a:p>
            <a:pPr algn="l"/>
            <a:r>
              <a:rPr lang="en-US" sz="7200" b="1" dirty="0" smtClean="0">
                <a:solidFill>
                  <a:schemeClr val="tx1"/>
                </a:solidFill>
              </a:rPr>
              <a:t>The Celts beliefs involved a variety of supernatural beings</a:t>
            </a:r>
          </a:p>
          <a:p>
            <a:pPr algn="l"/>
            <a:r>
              <a:rPr lang="en-US" sz="7200" b="1" dirty="0" smtClean="0">
                <a:solidFill>
                  <a:schemeClr val="tx1"/>
                </a:solidFill>
              </a:rPr>
              <a:t>The Celts believed in immortality and life after death</a:t>
            </a:r>
          </a:p>
          <a:p>
            <a:pPr algn="l"/>
            <a:r>
              <a:rPr lang="en-US" sz="7200" b="1" dirty="0" smtClean="0">
                <a:solidFill>
                  <a:schemeClr val="tx1"/>
                </a:solidFill>
              </a:rPr>
              <a:t>Celtic religious practices placed a great importance on plants and animals</a:t>
            </a:r>
          </a:p>
          <a:p>
            <a:pPr algn="l"/>
            <a:r>
              <a:rPr lang="en-US" sz="7200" b="1" dirty="0" smtClean="0">
                <a:solidFill>
                  <a:schemeClr val="tx1"/>
                </a:solidFill>
              </a:rPr>
              <a:t>The Celts believed that the world was alive</a:t>
            </a:r>
          </a:p>
          <a:p>
            <a:pPr algn="l"/>
            <a:r>
              <a:rPr lang="en-US" sz="7200" b="1" dirty="0" smtClean="0">
                <a:solidFill>
                  <a:schemeClr val="tx1"/>
                </a:solidFill>
              </a:rPr>
              <a:t>Celtic festivals are related to four main dates</a:t>
            </a:r>
          </a:p>
          <a:p>
            <a:pPr algn="l"/>
            <a:r>
              <a:rPr lang="en-US" sz="7200" b="1" dirty="0" smtClean="0">
                <a:solidFill>
                  <a:schemeClr val="tx1"/>
                </a:solidFill>
              </a:rPr>
              <a:t>Celtic beliefs did not die after arrival of Christianly</a:t>
            </a:r>
          </a:p>
          <a:p>
            <a:pPr algn="l"/>
            <a:r>
              <a:rPr lang="en-US" sz="7200" b="1" dirty="0" smtClean="0">
                <a:solidFill>
                  <a:schemeClr val="tx1"/>
                </a:solidFill>
              </a:rPr>
              <a:t>Celts were not patriarchal				pg vii</a:t>
            </a:r>
          </a:p>
          <a:p>
            <a:pPr algn="l"/>
            <a:endParaRPr lang="en-US" b="1" dirty="0" smtClean="0">
              <a:solidFill>
                <a:schemeClr val="tx1"/>
              </a:solidFill>
            </a:endParaRPr>
          </a:p>
          <a:p>
            <a:pPr algn="l"/>
            <a:endParaRPr lang="en-US" b="1" dirty="0" smtClean="0">
              <a:solidFill>
                <a:schemeClr val="tx1"/>
              </a:solidFill>
            </a:endParaRPr>
          </a:p>
          <a:p>
            <a:pPr algn="l"/>
            <a:r>
              <a:rPr lang="en-US" b="1" dirty="0" smtClean="0">
                <a:solidFill>
                  <a:schemeClr val="tx1"/>
                </a:solidFill>
                <a:hlinkClick r:id="rId2"/>
              </a:rPr>
              <a:t/>
            </a:r>
            <a:br>
              <a:rPr lang="en-US" b="1" dirty="0" smtClean="0">
                <a:solidFill>
                  <a:schemeClr val="tx1"/>
                </a:solidFill>
                <a:hlinkClick r:id="rId2"/>
              </a:rPr>
            </a:br>
            <a:r>
              <a:rPr lang="en-US" b="1" dirty="0" smtClean="0">
                <a:solidFill>
                  <a:schemeClr val="tx1"/>
                </a:solidFill>
                <a:hlinkClick r:id="rId2"/>
              </a:rPr>
              <a:t/>
            </a:r>
            <a:br>
              <a:rPr lang="en-US" b="1" dirty="0" smtClean="0">
                <a:solidFill>
                  <a:schemeClr val="tx1"/>
                </a:solidFill>
                <a:hlinkClick r:id="rId2"/>
              </a:rPr>
            </a:b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65906"/>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5997608"/>
          </a:xfrm>
        </p:spPr>
        <p:txBody>
          <a:bodyPr>
            <a:normAutofit fontScale="70000" lnSpcReduction="20000"/>
          </a:bodyPr>
          <a:lstStyle/>
          <a:p>
            <a:endParaRPr lang="en-US" b="1" i="1" dirty="0" smtClean="0"/>
          </a:p>
          <a:p>
            <a:r>
              <a:rPr lang="en-US" b="1" i="1" dirty="0" smtClean="0"/>
              <a:t>The Portrait of the Artist as a Young Man</a:t>
            </a:r>
            <a:r>
              <a:rPr lang="en-US" dirty="0" smtClean="0"/>
              <a:t> began life in 1903 as </a:t>
            </a:r>
            <a:r>
              <a:rPr lang="en-US" b="1" i="1" dirty="0" smtClean="0"/>
              <a:t>Stephen Hero</a:t>
            </a:r>
            <a:r>
              <a:rPr lang="en-US" b="1" dirty="0" smtClean="0"/>
              <a:t>—a </a:t>
            </a:r>
            <a:r>
              <a:rPr lang="en-US" dirty="0" smtClean="0"/>
              <a:t>projected 63-chapter  semi -autobiographical novel in a realistic style. </a:t>
            </a:r>
          </a:p>
          <a:p>
            <a:endParaRPr lang="en-US" dirty="0" smtClean="0"/>
          </a:p>
          <a:p>
            <a:r>
              <a:rPr lang="en-US" dirty="0" smtClean="0"/>
              <a:t>After 25 chapters, Joyce abandoned </a:t>
            </a:r>
            <a:r>
              <a:rPr lang="en-US" b="1" i="1" dirty="0" smtClean="0"/>
              <a:t>Stephen Hero</a:t>
            </a:r>
            <a:r>
              <a:rPr lang="en-US" dirty="0" smtClean="0"/>
              <a:t> in 1907 and set to reworking its themes and protagonist into a condensed five-chapter novel, dispensing with strict realism and making extensive use of free indirect speech (stream of consciousness)  that allowed the reader to peer into Stephen's developing consciousness. </a:t>
            </a:r>
          </a:p>
          <a:p>
            <a:endParaRPr lang="en-US" dirty="0" smtClean="0"/>
          </a:p>
          <a:p>
            <a:r>
              <a:rPr lang="en-US" dirty="0" smtClean="0"/>
              <a:t>American modernist poet Ezra Pound had the novel serialized in the English literary magazine </a:t>
            </a:r>
            <a:r>
              <a:rPr lang="en-US" i="1" dirty="0" smtClean="0"/>
              <a:t>The Egoist</a:t>
            </a:r>
            <a:r>
              <a:rPr lang="en-US" dirty="0" smtClean="0"/>
              <a:t> in 1914 and 1915, and published as a book in 1916 by B. W. </a:t>
            </a:r>
            <a:r>
              <a:rPr lang="en-US" dirty="0" err="1" smtClean="0"/>
              <a:t>Huebsch</a:t>
            </a:r>
            <a:r>
              <a:rPr lang="en-US" dirty="0" smtClean="0"/>
              <a:t> of New York. </a:t>
            </a:r>
          </a:p>
          <a:p>
            <a:endParaRPr lang="en-US" dirty="0" smtClean="0"/>
          </a:p>
          <a:p>
            <a:r>
              <a:rPr lang="en-US" dirty="0" smtClean="0"/>
              <a:t>The publication of </a:t>
            </a:r>
            <a:r>
              <a:rPr lang="en-US" i="1" dirty="0" smtClean="0"/>
              <a:t>A Portrait</a:t>
            </a:r>
            <a:r>
              <a:rPr lang="en-US" dirty="0" smtClean="0"/>
              <a:t> and the short story collection </a:t>
            </a:r>
            <a:r>
              <a:rPr lang="en-US" b="1" i="1" dirty="0" smtClean="0"/>
              <a:t>Dubliners</a:t>
            </a:r>
            <a:r>
              <a:rPr lang="en-US" dirty="0" smtClean="0"/>
              <a:t> (1914) earned Joyce a place at the forefront of literary modernism.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570706"/>
          </a:xfrm>
        </p:spPr>
        <p:txBody>
          <a:bodyPr>
            <a:normAutofit/>
          </a:bodyPr>
          <a:lstStyle/>
          <a:p>
            <a:r>
              <a:rPr lang="en-US" sz="2000" b="1" dirty="0" smtClean="0">
                <a:solidFill>
                  <a:srgbClr val="FFFF00"/>
                </a:solidFill>
              </a:rPr>
              <a:t>So Why did Joyce Reject Yeats and the Celtic Revival?</a:t>
            </a:r>
            <a:endParaRPr lang="en-US" sz="2000" b="1" dirty="0">
              <a:solidFill>
                <a:srgbClr val="FFFF00"/>
              </a:solidFill>
            </a:endParaRPr>
          </a:p>
        </p:txBody>
      </p:sp>
      <p:sp>
        <p:nvSpPr>
          <p:cNvPr id="3" name="Content Placeholder 2"/>
          <p:cNvSpPr>
            <a:spLocks noGrp="1"/>
          </p:cNvSpPr>
          <p:nvPr>
            <p:ph idx="1"/>
          </p:nvPr>
        </p:nvSpPr>
        <p:spPr>
          <a:xfrm>
            <a:off x="0" y="838200"/>
            <a:ext cx="8991600" cy="5616608"/>
          </a:xfrm>
        </p:spPr>
        <p:txBody>
          <a:bodyPr>
            <a:noAutofit/>
          </a:bodyPr>
          <a:lstStyle/>
          <a:p>
            <a:endParaRPr lang="en-US" sz="1600" dirty="0" smtClean="0"/>
          </a:p>
          <a:p>
            <a:r>
              <a:rPr lang="en-US" sz="1600" dirty="0" smtClean="0"/>
              <a:t>“Joyce was unforgiving in his analysis of the Irish version of degeneration, but he came to understand that the morbidity of he community's condition was not the consequence of lost wholeness or of a traditional culture. </a:t>
            </a:r>
          </a:p>
          <a:p>
            <a:endParaRPr lang="en-US" sz="1600" dirty="0" smtClean="0"/>
          </a:p>
          <a:p>
            <a:r>
              <a:rPr lang="en-US" sz="1600" dirty="0" smtClean="0"/>
              <a:t> Instead, it was the adherence to deforming systems of belief and modes of behavior that kept the Irish in bondage.  </a:t>
            </a:r>
          </a:p>
          <a:p>
            <a:endParaRPr lang="en-US" sz="1600" dirty="0" smtClean="0"/>
          </a:p>
          <a:p>
            <a:r>
              <a:rPr lang="en-US" sz="1600" dirty="0" smtClean="0"/>
              <a:t>It was fear of freedom, fear of the body, fear of the complexity of experience that would be in excess of the conventions which attempted to organize it into stereotyped patterns that wounded the Irish sprit.</a:t>
            </a:r>
          </a:p>
          <a:p>
            <a:endParaRPr lang="en-US" sz="1600" dirty="0" smtClean="0"/>
          </a:p>
          <a:p>
            <a:r>
              <a:rPr lang="en-US" sz="1600" dirty="0" smtClean="0"/>
              <a:t> This fear was all the more pronounced because the conventional systems by which the Irish lived were </a:t>
            </a:r>
            <a:r>
              <a:rPr lang="en-US" sz="1600" dirty="0" smtClean="0">
                <a:solidFill>
                  <a:srgbClr val="FFFF00"/>
                </a:solidFill>
              </a:rPr>
              <a:t>borrowed, from both London and Rome</a:t>
            </a:r>
            <a:r>
              <a:rPr lang="en-US" sz="1600" dirty="0" smtClean="0"/>
              <a:t>; even their revival was, in his view a fake, both because it found its ratification in misty and suspect past rather </a:t>
            </a:r>
            <a:r>
              <a:rPr lang="en-US" sz="1600" dirty="0" smtClean="0">
                <a:solidFill>
                  <a:srgbClr val="FFFF00"/>
                </a:solidFill>
              </a:rPr>
              <a:t>than in the present </a:t>
            </a:r>
            <a:r>
              <a:rPr lang="en-US" sz="1600" dirty="0" smtClean="0"/>
              <a:t>and because it reproduce – in its valorization of manliness, sexual purity, the glory of defeat, the imaginative destiny of the Celt or Gael, the spiritual and religious character of a race – the very features of its colonial – Catholic oppression that it was trying to erase”</a:t>
            </a:r>
          </a:p>
          <a:p>
            <a:pPr>
              <a:buNone/>
            </a:pPr>
            <a:r>
              <a:rPr lang="en-US" sz="1600" dirty="0" smtClean="0"/>
              <a:t>                                                                                                          		 *pg ix</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normAutofit fontScale="90000"/>
          </a:bodyPr>
          <a:lstStyle/>
          <a:p>
            <a:r>
              <a:rPr lang="en-US" sz="3600" i="1" dirty="0" smtClean="0">
                <a:solidFill>
                  <a:srgbClr val="00B0F0"/>
                </a:solidFill>
              </a:rPr>
              <a:t>The Portrait of the Artist as a Young Man </a:t>
            </a:r>
            <a:br>
              <a:rPr lang="en-US" sz="3600" i="1" dirty="0" smtClean="0">
                <a:solidFill>
                  <a:srgbClr val="00B0F0"/>
                </a:solidFill>
              </a:rPr>
            </a:br>
            <a:r>
              <a:rPr lang="en-US" sz="3600" dirty="0" smtClean="0">
                <a:solidFill>
                  <a:srgbClr val="00B0F0"/>
                </a:solidFill>
              </a:rPr>
              <a:t> </a:t>
            </a:r>
            <a:r>
              <a:rPr lang="en-US" sz="2200" dirty="0" smtClean="0">
                <a:solidFill>
                  <a:srgbClr val="00B0F0"/>
                </a:solidFill>
              </a:rPr>
              <a:t>Famous Quote -</a:t>
            </a:r>
            <a:endParaRPr lang="en-US" sz="2200" i="1" dirty="0">
              <a:solidFill>
                <a:srgbClr val="00B0F0"/>
              </a:solidFill>
            </a:endParaRPr>
          </a:p>
        </p:txBody>
      </p:sp>
      <p:sp>
        <p:nvSpPr>
          <p:cNvPr id="3" name="Content Placeholder 2"/>
          <p:cNvSpPr>
            <a:spLocks noGrp="1"/>
          </p:cNvSpPr>
          <p:nvPr>
            <p:ph idx="1"/>
          </p:nvPr>
        </p:nvSpPr>
        <p:spPr>
          <a:xfrm>
            <a:off x="304800" y="1371600"/>
            <a:ext cx="8839200" cy="5013960"/>
          </a:xfrm>
        </p:spPr>
        <p:txBody>
          <a:bodyPr>
            <a:normAutofit/>
          </a:bodyPr>
          <a:lstStyle/>
          <a:p>
            <a:pPr lvl="1">
              <a:buNone/>
            </a:pPr>
            <a:r>
              <a:rPr lang="en-US" sz="3200" dirty="0" smtClean="0"/>
              <a:t>     </a:t>
            </a:r>
          </a:p>
          <a:p>
            <a:pPr lvl="1">
              <a:buNone/>
            </a:pPr>
            <a:r>
              <a:rPr lang="en-US" sz="2400" dirty="0" smtClean="0"/>
              <a:t> Stephen Dedalus,  “I will not serve that in which I no longer believe whether it call itself home, my fatherland or my church: and I will try to express myself in some mode of life or art as freely as I can and as wholly as I can, using for my defense the only arms I allow myself to use, silence, exile, and cunning.” (Joyce)</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latin typeface="Aparajita" pitchFamily="34" charset="0"/>
                <a:cs typeface="Aparajita" pitchFamily="34" charset="0"/>
              </a:rPr>
              <a:t>Introduction</a:t>
            </a:r>
            <a:endParaRPr lang="en-US" sz="6000" dirty="0">
              <a:solidFill>
                <a:srgbClr val="FF0000"/>
              </a:solidFill>
              <a:latin typeface="Aparajita" pitchFamily="34" charset="0"/>
              <a:cs typeface="Aparajita" pitchFamily="34" charset="0"/>
            </a:endParaRPr>
          </a:p>
        </p:txBody>
      </p:sp>
      <p:sp>
        <p:nvSpPr>
          <p:cNvPr id="3" name="Content Placeholder 2"/>
          <p:cNvSpPr>
            <a:spLocks noGrp="1"/>
          </p:cNvSpPr>
          <p:nvPr>
            <p:ph idx="1"/>
          </p:nvPr>
        </p:nvSpPr>
        <p:spPr/>
        <p:txBody>
          <a:bodyPr/>
          <a:lstStyle/>
          <a:p>
            <a:pPr>
              <a:buNone/>
            </a:pPr>
            <a:r>
              <a:rPr lang="en-US" i="1" dirty="0" smtClean="0"/>
              <a:t>A Portrait of the Artist as a Young Man </a:t>
            </a:r>
            <a:r>
              <a:rPr lang="en-US" dirty="0" smtClean="0"/>
              <a:t>(1916) ends with a beginning (Deane vii).  </a:t>
            </a:r>
          </a:p>
          <a:p>
            <a:endParaRPr lang="en-US" dirty="0" smtClean="0"/>
          </a:p>
          <a:p>
            <a:pPr>
              <a:buNone/>
            </a:pPr>
            <a:r>
              <a:rPr lang="en-US" dirty="0" smtClean="0"/>
              <a:t>Stephen Dedalus emerges in the last pages of the last chapters the ‘I’ who will forge…”the uncreated conscience of my race ”(Joyce 275).</a:t>
            </a:r>
          </a:p>
          <a:p>
            <a:pPr>
              <a:buNone/>
            </a:pPr>
            <a:endParaRPr lang="en-US" dirty="0" smtClean="0"/>
          </a:p>
          <a:p>
            <a:pPr>
              <a:buNone/>
            </a:pPr>
            <a:r>
              <a:rPr lang="en-US" dirty="0" smtClean="0"/>
              <a:t>                                                            *pg vii</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399032"/>
          </a:xfrm>
        </p:spPr>
        <p:txBody>
          <a:bodyPr/>
          <a:lstStyle/>
          <a:p>
            <a:endParaRPr lang="en-US" dirty="0"/>
          </a:p>
        </p:txBody>
      </p:sp>
      <p:sp>
        <p:nvSpPr>
          <p:cNvPr id="3" name="Content Placeholder 2"/>
          <p:cNvSpPr>
            <a:spLocks noGrp="1"/>
          </p:cNvSpPr>
          <p:nvPr>
            <p:ph idx="1"/>
          </p:nvPr>
        </p:nvSpPr>
        <p:spPr>
          <a:xfrm>
            <a:off x="457200" y="1143000"/>
            <a:ext cx="8229600" cy="5311808"/>
          </a:xfrm>
        </p:spPr>
        <p:txBody>
          <a:bodyPr>
            <a:normAutofit lnSpcReduction="10000"/>
          </a:bodyPr>
          <a:lstStyle/>
          <a:p>
            <a:pPr lvl="1">
              <a:buNone/>
            </a:pPr>
            <a:r>
              <a:rPr lang="en-US" dirty="0" smtClean="0"/>
              <a:t>		     </a:t>
            </a:r>
            <a:r>
              <a:rPr lang="en-US" sz="3200" dirty="0" smtClean="0"/>
              <a:t>“Stephen, as a child, as boy and a young man, is seduced time and again by siren voices </a:t>
            </a:r>
            <a:r>
              <a:rPr lang="en-US" sz="3200" dirty="0" smtClean="0">
                <a:solidFill>
                  <a:srgbClr val="FF0000"/>
                </a:solidFill>
              </a:rPr>
              <a:t>– parental, political, religious, sexual, literary</a:t>
            </a:r>
            <a:r>
              <a:rPr lang="en-US" sz="3200" dirty="0" smtClean="0"/>
              <a:t> – but concludes ultimately only to his own voice, or to the </a:t>
            </a:r>
            <a:r>
              <a:rPr lang="en-US" sz="3200" dirty="0" err="1" smtClean="0"/>
              <a:t>ventriloquial</a:t>
            </a:r>
            <a:r>
              <a:rPr lang="en-US" sz="3200" dirty="0" smtClean="0"/>
              <a:t> version of his own voice that he assigns to his ‘soul’”. </a:t>
            </a:r>
          </a:p>
          <a:p>
            <a:pPr lvl="1">
              <a:buNone/>
            </a:pPr>
            <a:endParaRPr lang="en-US" sz="3200" dirty="0" smtClean="0"/>
          </a:p>
          <a:p>
            <a:pPr lvl="1">
              <a:buNone/>
            </a:pPr>
            <a:r>
              <a:rPr lang="en-US" sz="3200" dirty="0" smtClean="0"/>
              <a:t>															*pg vii</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Portrait is among the most important of Irish novels because it is the first to examine the distorted relationship between the Irish community and oppression and to focus upon the oppressions ultimate resource – the </a:t>
            </a:r>
            <a:r>
              <a:rPr lang="en-US" dirty="0" smtClean="0">
                <a:solidFill>
                  <a:srgbClr val="FF0000"/>
                </a:solidFill>
              </a:rPr>
              <a:t>cooperation of the oppressed</a:t>
            </a:r>
            <a:r>
              <a:rPr lang="en-US" dirty="0" smtClean="0"/>
              <a:t>”</a:t>
            </a:r>
          </a:p>
          <a:p>
            <a:pPr lvl="2">
              <a:buNone/>
            </a:pPr>
            <a:r>
              <a:rPr lang="en-US" dirty="0" smtClean="0"/>
              <a:t>	                                                         </a:t>
            </a:r>
          </a:p>
          <a:p>
            <a:pPr lvl="2">
              <a:buNone/>
            </a:pPr>
            <a:r>
              <a:rPr lang="en-US" dirty="0" smtClean="0"/>
              <a:t>                                                            * pg vii</a:t>
            </a:r>
          </a:p>
          <a:p>
            <a:pPr lvl="8"/>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228601"/>
            <a:ext cx="8062912" cy="762000"/>
          </a:xfrm>
        </p:spPr>
        <p:txBody>
          <a:bodyPr>
            <a:normAutofit/>
          </a:bodyPr>
          <a:lstStyle/>
          <a:p>
            <a:pPr algn="l"/>
            <a:r>
              <a:rPr lang="en-US" dirty="0" smtClean="0">
                <a:solidFill>
                  <a:srgbClr val="7030A0"/>
                </a:solidFill>
              </a:rPr>
              <a:t>The Easter Rising in Dublin</a:t>
            </a:r>
            <a:endParaRPr lang="en-US" dirty="0">
              <a:solidFill>
                <a:srgbClr val="7030A0"/>
              </a:solidFill>
            </a:endParaRPr>
          </a:p>
        </p:txBody>
      </p:sp>
      <p:sp>
        <p:nvSpPr>
          <p:cNvPr id="5" name="Subtitle 4"/>
          <p:cNvSpPr>
            <a:spLocks noGrp="1"/>
          </p:cNvSpPr>
          <p:nvPr>
            <p:ph type="subTitle" idx="1"/>
          </p:nvPr>
        </p:nvSpPr>
        <p:spPr>
          <a:xfrm>
            <a:off x="540544" y="1143000"/>
            <a:ext cx="8062912" cy="5715000"/>
          </a:xfrm>
        </p:spPr>
        <p:txBody>
          <a:bodyPr>
            <a:normAutofit/>
          </a:bodyPr>
          <a:lstStyle/>
          <a:p>
            <a:pPr algn="l"/>
            <a:endParaRPr lang="en-US" b="1" dirty="0" smtClean="0">
              <a:solidFill>
                <a:schemeClr val="tx1"/>
              </a:solidFill>
            </a:endParaRPr>
          </a:p>
          <a:p>
            <a:pPr algn="l"/>
            <a:r>
              <a:rPr lang="en-US" b="1" dirty="0" smtClean="0">
                <a:solidFill>
                  <a:schemeClr val="tx1"/>
                </a:solidFill>
              </a:rPr>
              <a:t>	Around noon on Easter Monday of 1916, some 1,600 Irish nationalists--members of the Irish Volunteers--launch the so-called Easter Rising in Dublin, seizing a number of official buildings and calling on all Irish patriots to resist the bonds of British control.</a:t>
            </a:r>
          </a:p>
          <a:p>
            <a:pPr algn="l"/>
            <a:endParaRPr lang="en-US" b="1" dirty="0" smtClean="0">
              <a:solidFill>
                <a:schemeClr val="tx1"/>
              </a:solidFill>
            </a:endParaRPr>
          </a:p>
          <a:p>
            <a:pPr algn="l"/>
            <a:r>
              <a:rPr lang="en-US" b="1" dirty="0" smtClean="0">
                <a:solidFill>
                  <a:schemeClr val="tx1"/>
                </a:solidFill>
              </a:rPr>
              <a:t>							*pg viii</a:t>
            </a:r>
          </a:p>
          <a:p>
            <a:pPr algn="l"/>
            <a:endParaRPr lang="en-US" b="1" dirty="0" smtClean="0">
              <a:solidFill>
                <a:schemeClr val="tx1"/>
              </a:solidFill>
            </a:endParaRPr>
          </a:p>
          <a:p>
            <a:pPr algn="l"/>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6019800"/>
          </a:xfrm>
        </p:spPr>
        <p:txBody>
          <a:bodyPr>
            <a:normAutofit fontScale="70000" lnSpcReduction="20000"/>
          </a:bodyPr>
          <a:lstStyle/>
          <a:p>
            <a:r>
              <a:rPr lang="en-US" dirty="0" smtClean="0"/>
              <a:t>Since the outbreak of World War I, the leading Irish nationalist, Sir Roger Casement, had pressed the German government to see the potential benefit of an Irish rebellion against British rule.</a:t>
            </a:r>
          </a:p>
          <a:p>
            <a:endParaRPr lang="en-US" dirty="0" smtClean="0"/>
          </a:p>
          <a:p>
            <a:r>
              <a:rPr lang="en-US" dirty="0" smtClean="0"/>
              <a:t> Consequently, on April 2, the German merchant ship </a:t>
            </a:r>
            <a:r>
              <a:rPr lang="en-US" i="1" dirty="0" err="1" smtClean="0"/>
              <a:t>Aud</a:t>
            </a:r>
            <a:r>
              <a:rPr lang="en-US" dirty="0" smtClean="0"/>
              <a:t> was sent to the Atlantic coast of Ireland, loaded with some 20,000 rifles and 1 million rounds of ammunition bound for the hands of the Easter rebels.</a:t>
            </a:r>
          </a:p>
          <a:p>
            <a:endParaRPr lang="en-US" dirty="0" smtClean="0"/>
          </a:p>
          <a:p>
            <a:r>
              <a:rPr lang="en-US" dirty="0" smtClean="0"/>
              <a:t> Before the </a:t>
            </a:r>
            <a:r>
              <a:rPr lang="en-US" i="1" dirty="0" err="1" smtClean="0"/>
              <a:t>Aud</a:t>
            </a:r>
            <a:r>
              <a:rPr lang="en-US" dirty="0" smtClean="0"/>
              <a:t> reached its destination, however, a British ship intercepted it, and the crew members of the </a:t>
            </a:r>
            <a:r>
              <a:rPr lang="en-US" i="1" dirty="0" err="1" smtClean="0"/>
              <a:t>Aud</a:t>
            </a:r>
            <a:r>
              <a:rPr lang="en-US" dirty="0" smtClean="0"/>
              <a:t> scuttled the ship with all its cargo. </a:t>
            </a:r>
          </a:p>
          <a:p>
            <a:endParaRPr lang="en-US" dirty="0" smtClean="0"/>
          </a:p>
          <a:p>
            <a:r>
              <a:rPr lang="en-US" dirty="0" smtClean="0"/>
              <a:t>When Casement himself traveled from Germany to Tralee Bay, also on the Atlantic coast, three weeks later, he was put ashore by the Germans on an inflatable raft. </a:t>
            </a:r>
          </a:p>
          <a:p>
            <a:endParaRPr lang="en-US" dirty="0" smtClean="0"/>
          </a:p>
          <a:p>
            <a:r>
              <a:rPr lang="en-US" dirty="0" smtClean="0"/>
              <a:t>He was subsequently arrested, tried and executed for treason by the British authorities.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89706"/>
          </a:xfrm>
        </p:spPr>
        <p:txBody>
          <a:bodyPr>
            <a:normAutofit fontScale="90000"/>
          </a:bodyPr>
          <a:lstStyle/>
          <a:p>
            <a:endParaRPr lang="en-US" dirty="0"/>
          </a:p>
        </p:txBody>
      </p:sp>
      <p:sp>
        <p:nvSpPr>
          <p:cNvPr id="3" name="Content Placeholder 2"/>
          <p:cNvSpPr>
            <a:spLocks noGrp="1"/>
          </p:cNvSpPr>
          <p:nvPr>
            <p:ph idx="1"/>
          </p:nvPr>
        </p:nvSpPr>
        <p:spPr>
          <a:xfrm>
            <a:off x="228600" y="609600"/>
            <a:ext cx="8686800" cy="6248400"/>
          </a:xfrm>
        </p:spPr>
        <p:txBody>
          <a:bodyPr>
            <a:normAutofit fontScale="77500" lnSpcReduction="20000"/>
          </a:bodyPr>
          <a:lstStyle/>
          <a:p>
            <a:r>
              <a:rPr lang="en-US" dirty="0" smtClean="0"/>
              <a:t>Meanwhile, plans for the Easter Rising had gone ahead without Casement or German help.</a:t>
            </a:r>
          </a:p>
          <a:p>
            <a:endParaRPr lang="en-US" dirty="0" smtClean="0"/>
          </a:p>
          <a:p>
            <a:r>
              <a:rPr lang="en-US" dirty="0" smtClean="0"/>
              <a:t> Due to last-minute uncertainty, however, one of its leaders canceled the orders for mobilization on the Saturday before the planned uprising—because of this only 1,600 of an expected 5,000 participants gathered at Liberty Hall on April 24 to march towards the center of Dublin. </a:t>
            </a:r>
          </a:p>
          <a:p>
            <a:endParaRPr lang="en-US" dirty="0" smtClean="0"/>
          </a:p>
          <a:p>
            <a:r>
              <a:rPr lang="en-US" dirty="0" smtClean="0"/>
              <a:t>There, they seized the post office, several court buildings, St. Stephen's Green and several other locations. </a:t>
            </a:r>
          </a:p>
          <a:p>
            <a:endParaRPr lang="en-US" dirty="0" smtClean="0"/>
          </a:p>
          <a:p>
            <a:r>
              <a:rPr lang="en-US" dirty="0" smtClean="0"/>
              <a:t>From the steps of the post office, the rebels declared Ireland an independent republic, stating that We declare the right of the people of Ireland to the ownership of Ireland, and to the unfettered control of Irish destinies, to be sovereign and indefeasible.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734</TotalTime>
  <Words>1436</Words>
  <Application>Microsoft Office PowerPoint</Application>
  <PresentationFormat>On-screen Show (4:3)</PresentationFormat>
  <Paragraphs>169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A Portrait of the Artist as a Young Man</vt:lpstr>
      <vt:lpstr>Slide 2</vt:lpstr>
      <vt:lpstr>The Portrait of the Artist as a Young Man   Famous Quote -</vt:lpstr>
      <vt:lpstr>Introduction</vt:lpstr>
      <vt:lpstr>Slide 5</vt:lpstr>
      <vt:lpstr>Slide 6</vt:lpstr>
      <vt:lpstr>The Easter Rising in Dublin</vt:lpstr>
      <vt:lpstr>Slide 8</vt:lpstr>
      <vt:lpstr>Slide 9</vt:lpstr>
      <vt:lpstr>Slide 10</vt:lpstr>
      <vt:lpstr> In Conclusion    – Easter Rising in Dublin</vt:lpstr>
      <vt:lpstr>Cultural Resurgence   by W. B. Yeats</vt:lpstr>
      <vt:lpstr>Slide 13</vt:lpstr>
      <vt:lpstr>In Conclusion - Celtic Revival, Gaelic Revival, or Irish Renaissance </vt:lpstr>
      <vt:lpstr>British Oppression</vt:lpstr>
      <vt:lpstr>Slide 16</vt:lpstr>
      <vt:lpstr>Slide 17</vt:lpstr>
      <vt:lpstr>Slide 18</vt:lpstr>
      <vt:lpstr>Catholic Church Oppression</vt:lpstr>
      <vt:lpstr>So Why did Joyce Reject Yeats and the Celtic Revival?</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Portrait of the Atist as a Young Man</dc:title>
  <dc:creator>Terri 2</dc:creator>
  <cp:lastModifiedBy>Terri 2</cp:lastModifiedBy>
  <cp:revision>82</cp:revision>
  <dcterms:created xsi:type="dcterms:W3CDTF">2014-01-18T19:49:27Z</dcterms:created>
  <dcterms:modified xsi:type="dcterms:W3CDTF">2014-01-21T03:58:49Z</dcterms:modified>
</cp:coreProperties>
</file>