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6CA34A6-A9CF-445E-83C8-B00C06FED413}" type="datetimeFigureOut">
              <a:rPr lang="en-US" smtClean="0"/>
              <a:pPr/>
              <a:t>2/5/2016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4BBDEF4A-96CB-4D5E-8437-2EF92E0CA4B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CA34A6-A9CF-445E-83C8-B00C06FED413}" type="datetimeFigureOut">
              <a:rPr lang="en-US" smtClean="0"/>
              <a:pPr/>
              <a:t>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BDEF4A-96CB-4D5E-8437-2EF92E0CA4B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CA34A6-A9CF-445E-83C8-B00C06FED413}" type="datetimeFigureOut">
              <a:rPr lang="en-US" smtClean="0"/>
              <a:pPr/>
              <a:t>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BDEF4A-96CB-4D5E-8437-2EF92E0CA4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CA34A6-A9CF-445E-83C8-B00C06FED413}" type="datetimeFigureOut">
              <a:rPr lang="en-US" smtClean="0"/>
              <a:pPr/>
              <a:t>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BDEF4A-96CB-4D5E-8437-2EF92E0CA4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CA34A6-A9CF-445E-83C8-B00C06FED413}" type="datetimeFigureOut">
              <a:rPr lang="en-US" smtClean="0"/>
              <a:pPr/>
              <a:t>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BDEF4A-96CB-4D5E-8437-2EF92E0CA4B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CA34A6-A9CF-445E-83C8-B00C06FED413}" type="datetimeFigureOut">
              <a:rPr lang="en-US" smtClean="0"/>
              <a:pPr/>
              <a:t>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BDEF4A-96CB-4D5E-8437-2EF92E0CA4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CA34A6-A9CF-445E-83C8-B00C06FED413}" type="datetimeFigureOut">
              <a:rPr lang="en-US" smtClean="0"/>
              <a:pPr/>
              <a:t>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BDEF4A-96CB-4D5E-8437-2EF92E0CA4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CA34A6-A9CF-445E-83C8-B00C06FED413}" type="datetimeFigureOut">
              <a:rPr lang="en-US" smtClean="0"/>
              <a:pPr/>
              <a:t>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BDEF4A-96CB-4D5E-8437-2EF92E0CA4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A34A6-A9CF-445E-83C8-B00C06FED413}" type="datetimeFigureOut">
              <a:rPr lang="en-US" smtClean="0"/>
              <a:pPr/>
              <a:t>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BDEF4A-96CB-4D5E-8437-2EF92E0CA4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CA34A6-A9CF-445E-83C8-B00C06FED413}" type="datetimeFigureOut">
              <a:rPr lang="en-US" smtClean="0"/>
              <a:pPr/>
              <a:t>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BDEF4A-96CB-4D5E-8437-2EF92E0CA4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CA34A6-A9CF-445E-83C8-B00C06FED413}" type="datetimeFigureOut">
              <a:rPr lang="en-US" smtClean="0"/>
              <a:pPr/>
              <a:t>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4BBDEF4A-96CB-4D5E-8437-2EF92E0CA4B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CA34A6-A9CF-445E-83C8-B00C06FED413}" type="datetimeFigureOut">
              <a:rPr lang="en-US" smtClean="0"/>
              <a:pPr/>
              <a:t>2/5/2016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BBDEF4A-96CB-4D5E-8437-2EF92E0CA4B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Midsummer Night’s Dream</a:t>
            </a:r>
            <a:endParaRPr lang="en-US" dirty="0"/>
          </a:p>
        </p:txBody>
      </p:sp>
      <p:sp>
        <p:nvSpPr>
          <p:cNvPr id="3" name="Subtitle 2"/>
          <p:cNvSpPr>
            <a:spLocks noGrp="1"/>
          </p:cNvSpPr>
          <p:nvPr>
            <p:ph type="subTitle" idx="1"/>
          </p:nvPr>
        </p:nvSpPr>
        <p:spPr/>
        <p:txBody>
          <a:bodyPr/>
          <a:lstStyle/>
          <a:p>
            <a:r>
              <a:rPr lang="en-US" dirty="0" smtClean="0"/>
              <a:t>Act III Scene 2</a:t>
            </a:r>
            <a:endParaRPr lang="en-US" dirty="0"/>
          </a:p>
        </p:txBody>
      </p:sp>
      <p:pic>
        <p:nvPicPr>
          <p:cNvPr id="1026" name="Picture 2" descr="C:\Users\Terri 2\Desktop\a_midsummer_night__s_dream_by_wiccancountess08-d3y649m.jpg"/>
          <p:cNvPicPr>
            <a:picLocks noChangeAspect="1" noChangeArrowheads="1"/>
          </p:cNvPicPr>
          <p:nvPr/>
        </p:nvPicPr>
        <p:blipFill>
          <a:blip r:embed="rId2" cstate="print"/>
          <a:srcRect/>
          <a:stretch>
            <a:fillRect/>
          </a:stretch>
        </p:blipFill>
        <p:spPr bwMode="auto">
          <a:xfrm>
            <a:off x="533400" y="2971800"/>
            <a:ext cx="5029200" cy="3352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endParaRPr lang="en-US" dirty="0"/>
          </a:p>
        </p:txBody>
      </p:sp>
      <p:sp>
        <p:nvSpPr>
          <p:cNvPr id="3" name="Content Placeholder 2"/>
          <p:cNvSpPr>
            <a:spLocks noGrp="1"/>
          </p:cNvSpPr>
          <p:nvPr>
            <p:ph idx="1"/>
          </p:nvPr>
        </p:nvSpPr>
        <p:spPr>
          <a:xfrm>
            <a:off x="457200" y="838200"/>
            <a:ext cx="8686800" cy="6019800"/>
          </a:xfrm>
        </p:spPr>
        <p:txBody>
          <a:bodyPr>
            <a:normAutofit fontScale="85000" lnSpcReduction="10000"/>
          </a:bodyPr>
          <a:lstStyle/>
          <a:p>
            <a:r>
              <a:rPr lang="en-US" sz="2000" dirty="0">
                <a:latin typeface="Franklin Gothic Book" pitchFamily="34" charset="0"/>
              </a:rPr>
              <a:t>In another part of the forest, Puck tells Oberon about the predicament involving Titania and Bottom. Oberon is delighted that his plan is working so well</a:t>
            </a:r>
            <a:r>
              <a:rPr lang="en-US" sz="2000" dirty="0" smtClean="0">
                <a:latin typeface="Franklin Gothic Book" pitchFamily="34" charset="0"/>
              </a:rPr>
              <a:t>.</a:t>
            </a:r>
          </a:p>
          <a:p>
            <a:endParaRPr lang="en-US" sz="2000" dirty="0">
              <a:latin typeface="Franklin Gothic Book" pitchFamily="34" charset="0"/>
            </a:endParaRPr>
          </a:p>
          <a:p>
            <a:r>
              <a:rPr lang="en-US" sz="2000" dirty="0">
                <a:latin typeface="Franklin Gothic Book" pitchFamily="34" charset="0"/>
              </a:rPr>
              <a:t>Hermia, having discovered Demetrius after losing Lysander, enters the clearing with Demetrius</a:t>
            </a:r>
            <a:r>
              <a:rPr lang="en-US" sz="2000" dirty="0" smtClean="0">
                <a:latin typeface="Franklin Gothic Book" pitchFamily="34" charset="0"/>
              </a:rPr>
              <a:t>.</a:t>
            </a:r>
          </a:p>
          <a:p>
            <a:endParaRPr lang="en-US" sz="2000" dirty="0" smtClean="0">
              <a:latin typeface="Franklin Gothic Book" pitchFamily="34" charset="0"/>
            </a:endParaRPr>
          </a:p>
          <a:p>
            <a:r>
              <a:rPr lang="en-US" sz="2000" dirty="0">
                <a:latin typeface="Franklin Gothic Book" pitchFamily="34" charset="0"/>
              </a:rPr>
              <a:t>Puck is surprised to see the woman he saw earlier with a different man from the one he enchanted</a:t>
            </a:r>
            <a:r>
              <a:rPr lang="en-US" sz="2000" dirty="0" smtClean="0">
                <a:latin typeface="Franklin Gothic Book" pitchFamily="34" charset="0"/>
              </a:rPr>
              <a:t>.</a:t>
            </a:r>
          </a:p>
          <a:p>
            <a:endParaRPr lang="en-US" sz="2000" dirty="0" smtClean="0">
              <a:latin typeface="Franklin Gothic Book" pitchFamily="34" charset="0"/>
            </a:endParaRPr>
          </a:p>
          <a:p>
            <a:r>
              <a:rPr lang="en-US" sz="2000" dirty="0">
                <a:latin typeface="Franklin Gothic Book" pitchFamily="34" charset="0"/>
              </a:rPr>
              <a:t>Oberon is surprised to see the man he ordered Puck to enchant with a different woman. He realizes that a mistake has been made and says that he and Puck will have to remedy it</a:t>
            </a:r>
            <a:r>
              <a:rPr lang="en-US" sz="2000" dirty="0" smtClean="0">
                <a:latin typeface="Franklin Gothic Book" pitchFamily="34" charset="0"/>
              </a:rPr>
              <a:t>.</a:t>
            </a:r>
          </a:p>
          <a:p>
            <a:endParaRPr lang="en-US" sz="2000" dirty="0" smtClean="0">
              <a:latin typeface="Franklin Gothic Book" pitchFamily="34" charset="0"/>
            </a:endParaRPr>
          </a:p>
          <a:p>
            <a:r>
              <a:rPr lang="en-US" sz="2000" dirty="0">
                <a:latin typeface="Franklin Gothic Book" pitchFamily="34" charset="0"/>
              </a:rPr>
              <a:t>Hermia presses Demetrius about Lysander’s whereabouts, fearing that he is dead, but Demetrius does not know where Lysander has gone, and he is bitter and reproachful that Hermia would rather be with Lysander than with him</a:t>
            </a:r>
            <a:r>
              <a:rPr lang="en-US" sz="2000" dirty="0" smtClean="0">
                <a:latin typeface="Franklin Gothic Book" pitchFamily="34" charset="0"/>
              </a:rPr>
              <a:t>.</a:t>
            </a:r>
          </a:p>
          <a:p>
            <a:endParaRPr lang="en-US" sz="2000" dirty="0" smtClean="0">
              <a:latin typeface="Franklin Gothic Book" pitchFamily="34" charset="0"/>
            </a:endParaRPr>
          </a:p>
          <a:p>
            <a:r>
              <a:rPr lang="en-US" sz="2000" dirty="0">
                <a:latin typeface="Franklin Gothic Book" pitchFamily="34" charset="0"/>
              </a:rPr>
              <a:t>Hermia grows angrier and angrier, and Demetrius decides that it is pointless to follow her</a:t>
            </a:r>
            <a:r>
              <a:rPr lang="en-US" sz="2000" dirty="0" smtClean="0">
                <a:latin typeface="Franklin Gothic Book" pitchFamily="34" charset="0"/>
              </a:rPr>
              <a:t>.</a:t>
            </a:r>
          </a:p>
          <a:p>
            <a:endParaRPr lang="en-US" sz="2000" dirty="0" smtClean="0">
              <a:latin typeface="Franklin Gothic Book" pitchFamily="34" charset="0"/>
            </a:endParaRPr>
          </a:p>
          <a:p>
            <a:r>
              <a:rPr lang="en-US" sz="2000" dirty="0">
                <a:latin typeface="Franklin Gothic Book" pitchFamily="34" charset="0"/>
              </a:rPr>
              <a:t>He lies down and falls asleep, and Hermia stalks away to find Lysander.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sz="2000" dirty="0">
                <a:latin typeface="Franklin Gothic Book" pitchFamily="34" charset="0"/>
              </a:rPr>
              <a:t>When Hermia is gone, Oberon sends Puck to find Helena and squeezes the flower juice onto Demetrius’s eyelids. Puck quickly returns, saying that Helena is close behind him</a:t>
            </a:r>
            <a:r>
              <a:rPr lang="en-US" sz="2000" dirty="0" smtClean="0">
                <a:latin typeface="Franklin Gothic Book" pitchFamily="34" charset="0"/>
              </a:rPr>
              <a:t>.</a:t>
            </a:r>
          </a:p>
          <a:p>
            <a:endParaRPr lang="en-US" sz="2000" dirty="0">
              <a:latin typeface="Franklin Gothic Book" pitchFamily="34" charset="0"/>
            </a:endParaRPr>
          </a:p>
          <a:p>
            <a:r>
              <a:rPr lang="en-US" sz="2000" dirty="0">
                <a:latin typeface="Franklin Gothic Book" pitchFamily="34" charset="0"/>
              </a:rPr>
              <a:t>Helena enters with Lysander still pledging his undying love to her. Still believing that he is mocking her, Helena remains angry and </a:t>
            </a:r>
            <a:r>
              <a:rPr lang="en-US" sz="2000" dirty="0" smtClean="0">
                <a:latin typeface="Franklin Gothic Book" pitchFamily="34" charset="0"/>
              </a:rPr>
              <a:t>hurt</a:t>
            </a:r>
          </a:p>
          <a:p>
            <a:pPr>
              <a:buNone/>
            </a:pPr>
            <a:endParaRPr lang="en-US" sz="2000" dirty="0" smtClean="0">
              <a:latin typeface="Franklin Gothic Book" pitchFamily="34" charset="0"/>
            </a:endParaRPr>
          </a:p>
          <a:p>
            <a:r>
              <a:rPr lang="en-US" sz="2000" dirty="0">
                <a:latin typeface="Franklin Gothic Book" pitchFamily="34" charset="0"/>
              </a:rPr>
              <a:t>The noise of their bickering wakes Demetrius, who sees Helena and immediately falls in love with her. Demetrius joins Lysander in declaring this love</a:t>
            </a:r>
            <a:r>
              <a:rPr lang="en-US" sz="2000" dirty="0" smtClean="0">
                <a:latin typeface="Franklin Gothic Book" pitchFamily="34" charset="0"/>
              </a:rPr>
              <a:t>.</a:t>
            </a:r>
          </a:p>
          <a:p>
            <a:pPr>
              <a:buNone/>
            </a:pPr>
            <a:endParaRPr lang="en-US" sz="2000" dirty="0" smtClean="0">
              <a:latin typeface="Franklin Gothic Book" pitchFamily="34" charset="0"/>
            </a:endParaRPr>
          </a:p>
          <a:p>
            <a:r>
              <a:rPr lang="en-US" sz="2000" dirty="0">
                <a:latin typeface="Franklin Gothic Book" pitchFamily="34" charset="0"/>
              </a:rPr>
              <a:t>Lysander argues that Demetrius does not really love Helena; Demetrius argues that Lysander is truly in love with Hermia</a:t>
            </a:r>
            <a:r>
              <a:rPr lang="en-US" sz="2000" dirty="0" smtClean="0">
                <a:latin typeface="Franklin Gothic Book" pitchFamily="34" charset="0"/>
              </a:rPr>
              <a:t>.</a:t>
            </a:r>
          </a:p>
          <a:p>
            <a:pPr>
              <a:buNone/>
            </a:pPr>
            <a:endParaRPr lang="en-US" sz="2000" dirty="0" smtClean="0">
              <a:latin typeface="Franklin Gothic Book" pitchFamily="34" charset="0"/>
            </a:endParaRPr>
          </a:p>
          <a:p>
            <a:r>
              <a:rPr lang="en-US" sz="2000" dirty="0">
                <a:latin typeface="Franklin Gothic Book" pitchFamily="34" charset="0"/>
              </a:rPr>
              <a:t>Helena believes that they are both mocking her and refuses to believe that either one loves her.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000" dirty="0">
                <a:latin typeface="Franklin Gothic Book" pitchFamily="34" charset="0"/>
              </a:rPr>
              <a:t>Hermia reenters, having heard Lysander from a distance. When she learns that her beloved Lysander now claims to love Helena, as does Demetrius, she is appalled and incredulous.</a:t>
            </a:r>
          </a:p>
        </p:txBody>
      </p:sp>
      <p:pic>
        <p:nvPicPr>
          <p:cNvPr id="2050" name="Picture 2" descr="C:\Users\Terri 2\Desktop\MSND 2.jpg"/>
          <p:cNvPicPr>
            <a:picLocks noChangeAspect="1" noChangeArrowheads="1"/>
          </p:cNvPicPr>
          <p:nvPr/>
        </p:nvPicPr>
        <p:blipFill>
          <a:blip r:embed="rId2" cstate="print"/>
          <a:srcRect/>
          <a:stretch>
            <a:fillRect/>
          </a:stretch>
        </p:blipFill>
        <p:spPr bwMode="auto">
          <a:xfrm>
            <a:off x="1219201" y="3581400"/>
            <a:ext cx="6629400" cy="2895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TotalTime>
  <Words>337</Words>
  <Application>Microsoft Office PowerPoint</Application>
  <PresentationFormat>On-screen Show (4:3)</PresentationFormat>
  <Paragraphs>25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A Midsummer Night’s Dream</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Midsummer Night’s Dream</dc:title>
  <dc:creator>Windows User</dc:creator>
  <cp:lastModifiedBy>Terri</cp:lastModifiedBy>
  <cp:revision>6</cp:revision>
  <dcterms:created xsi:type="dcterms:W3CDTF">2011-10-05T14:45:23Z</dcterms:created>
  <dcterms:modified xsi:type="dcterms:W3CDTF">2016-02-05T16:03:50Z</dcterms:modified>
</cp:coreProperties>
</file>