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Lst>
  <p:sldSz cx="9144000" cy="6858000" type="screen4x3"/>
  <p:notesSz cx="7010400"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6" d="100"/>
          <a:sy n="76" d="100"/>
        </p:scale>
        <p:origin x="-336" y="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CD0FDFAB-2503-4B33-B8F4-8FACE2D3F4C3}" type="datetimeFigureOut">
              <a:rPr lang="en-US" smtClean="0"/>
              <a:pPr/>
              <a:t>2/23/2015</a:t>
            </a:fld>
            <a:endParaRPr lang="en-US" dirty="0"/>
          </a:p>
        </p:txBody>
      </p:sp>
      <p:sp>
        <p:nvSpPr>
          <p:cNvPr id="19" name="Footer Placeholder 18"/>
          <p:cNvSpPr>
            <a:spLocks noGrp="1"/>
          </p:cNvSpPr>
          <p:nvPr>
            <p:ph type="ftr" sz="quarter" idx="11"/>
          </p:nvPr>
        </p:nvSpPr>
        <p:spPr/>
        <p:txBody>
          <a:bodyPr/>
          <a:lstStyle/>
          <a:p>
            <a:endParaRPr lang="en-US" dirty="0"/>
          </a:p>
        </p:txBody>
      </p:sp>
      <p:sp>
        <p:nvSpPr>
          <p:cNvPr id="27" name="Slide Number Placeholder 26"/>
          <p:cNvSpPr>
            <a:spLocks noGrp="1"/>
          </p:cNvSpPr>
          <p:nvPr>
            <p:ph type="sldNum" sz="quarter" idx="12"/>
          </p:nvPr>
        </p:nvSpPr>
        <p:spPr/>
        <p:txBody>
          <a:bodyPr/>
          <a:lstStyle/>
          <a:p>
            <a:fld id="{5444FAD7-A8D8-4901-B36C-3850A6C9371D}"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D0FDFAB-2503-4B33-B8F4-8FACE2D3F4C3}" type="datetimeFigureOut">
              <a:rPr lang="en-US" smtClean="0"/>
              <a:pPr/>
              <a:t>2/23/2015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444FAD7-A8D8-4901-B36C-3850A6C9371D}"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D0FDFAB-2503-4B33-B8F4-8FACE2D3F4C3}" type="datetimeFigureOut">
              <a:rPr lang="en-US" smtClean="0"/>
              <a:pPr/>
              <a:t>2/23/2015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444FAD7-A8D8-4901-B36C-3850A6C9371D}"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D0FDFAB-2503-4B33-B8F4-8FACE2D3F4C3}" type="datetimeFigureOut">
              <a:rPr lang="en-US" smtClean="0"/>
              <a:pPr/>
              <a:t>2/23/2015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444FAD7-A8D8-4901-B36C-3850A6C9371D}"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CD0FDFAB-2503-4B33-B8F4-8FACE2D3F4C3}" type="datetimeFigureOut">
              <a:rPr lang="en-US" smtClean="0"/>
              <a:pPr/>
              <a:t>2/23/2015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444FAD7-A8D8-4901-B36C-3850A6C9371D}"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D0FDFAB-2503-4B33-B8F4-8FACE2D3F4C3}" type="datetimeFigureOut">
              <a:rPr lang="en-US" smtClean="0"/>
              <a:pPr/>
              <a:t>2/23/2015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444FAD7-A8D8-4901-B36C-3850A6C9371D}"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CD0FDFAB-2503-4B33-B8F4-8FACE2D3F4C3}" type="datetimeFigureOut">
              <a:rPr lang="en-US" smtClean="0"/>
              <a:pPr/>
              <a:t>2/23/2015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5444FAD7-A8D8-4901-B36C-3850A6C9371D}"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CD0FDFAB-2503-4B33-B8F4-8FACE2D3F4C3}" type="datetimeFigureOut">
              <a:rPr lang="en-US" smtClean="0"/>
              <a:pPr/>
              <a:t>2/23/2015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5444FAD7-A8D8-4901-B36C-3850A6C9371D}"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D0FDFAB-2503-4B33-B8F4-8FACE2D3F4C3}" type="datetimeFigureOut">
              <a:rPr lang="en-US" smtClean="0"/>
              <a:pPr/>
              <a:t>2/23/2015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5444FAD7-A8D8-4901-B36C-3850A6C9371D}"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D0FDFAB-2503-4B33-B8F4-8FACE2D3F4C3}" type="datetimeFigureOut">
              <a:rPr lang="en-US" smtClean="0"/>
              <a:pPr/>
              <a:t>2/23/2015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444FAD7-A8D8-4901-B36C-3850A6C9371D}"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CD0FDFAB-2503-4B33-B8F4-8FACE2D3F4C3}" type="datetimeFigureOut">
              <a:rPr lang="en-US" smtClean="0"/>
              <a:pPr/>
              <a:t>2/23/2015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8077200" y="6356350"/>
            <a:ext cx="609600" cy="365125"/>
          </a:xfrm>
        </p:spPr>
        <p:txBody>
          <a:bodyPr/>
          <a:lstStyle/>
          <a:p>
            <a:fld id="{5444FAD7-A8D8-4901-B36C-3850A6C9371D}" type="slidenum">
              <a:rPr lang="en-US" smtClean="0"/>
              <a:pPr/>
              <a:t>‹#›</a:t>
            </a:fld>
            <a:endParaRPr lang="en-US" dirty="0"/>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dirty="0"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CD0FDFAB-2503-4B33-B8F4-8FACE2D3F4C3}" type="datetimeFigureOut">
              <a:rPr lang="en-US" smtClean="0"/>
              <a:pPr/>
              <a:t>2/23/2015</a:t>
            </a:fld>
            <a:endParaRPr lang="en-US" dirty="0"/>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dirty="0"/>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5444FAD7-A8D8-4901-B36C-3850A6C9371D}" type="slidenum">
              <a:rPr lang="en-US" smtClean="0"/>
              <a:pPr/>
              <a:t>‹#›</a:t>
            </a:fld>
            <a:endParaRPr lang="en-US" dirty="0"/>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Othello</a:t>
            </a:r>
            <a:endParaRPr lang="en-US" dirty="0"/>
          </a:p>
        </p:txBody>
      </p:sp>
      <p:sp>
        <p:nvSpPr>
          <p:cNvPr id="3" name="Subtitle 2"/>
          <p:cNvSpPr>
            <a:spLocks noGrp="1"/>
          </p:cNvSpPr>
          <p:nvPr>
            <p:ph type="subTitle" idx="1"/>
          </p:nvPr>
        </p:nvSpPr>
        <p:spPr/>
        <p:txBody>
          <a:bodyPr/>
          <a:lstStyle/>
          <a:p>
            <a:r>
              <a:rPr lang="en-US" dirty="0" smtClean="0">
                <a:solidFill>
                  <a:schemeClr val="tx1"/>
                </a:solidFill>
              </a:rPr>
              <a:t>Act I, Scene III.</a:t>
            </a:r>
            <a:endParaRPr lang="en-US" dirty="0">
              <a:solidFill>
                <a:schemeClr val="tx1"/>
              </a:solidFill>
            </a:endParaRPr>
          </a:p>
        </p:txBody>
      </p:sp>
      <p:pic>
        <p:nvPicPr>
          <p:cNvPr id="1026" name="Picture 2" descr="C:\Users\Terri 2\Desktop\download (1).jpg"/>
          <p:cNvPicPr>
            <a:picLocks noChangeAspect="1" noChangeArrowheads="1"/>
          </p:cNvPicPr>
          <p:nvPr/>
        </p:nvPicPr>
        <p:blipFill>
          <a:blip r:embed="rId2" cstate="print"/>
          <a:srcRect/>
          <a:stretch>
            <a:fillRect/>
          </a:stretch>
        </p:blipFill>
        <p:spPr bwMode="auto">
          <a:xfrm>
            <a:off x="838200" y="1295400"/>
            <a:ext cx="4495800" cy="4953000"/>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609600"/>
          </a:xfrm>
        </p:spPr>
        <p:txBody>
          <a:bodyPr>
            <a:normAutofit fontScale="90000"/>
          </a:bodyPr>
          <a:lstStyle/>
          <a:p>
            <a:r>
              <a:rPr lang="en-US" dirty="0" smtClean="0"/>
              <a:t>Act I, Scene III</a:t>
            </a:r>
            <a:endParaRPr lang="en-US" dirty="0"/>
          </a:p>
        </p:txBody>
      </p:sp>
      <p:sp>
        <p:nvSpPr>
          <p:cNvPr id="3" name="Content Placeholder 2"/>
          <p:cNvSpPr>
            <a:spLocks noGrp="1"/>
          </p:cNvSpPr>
          <p:nvPr>
            <p:ph idx="1"/>
          </p:nvPr>
        </p:nvSpPr>
        <p:spPr>
          <a:xfrm>
            <a:off x="457200" y="1066800"/>
            <a:ext cx="8534400" cy="5638800"/>
          </a:xfrm>
        </p:spPr>
        <p:txBody>
          <a:bodyPr>
            <a:normAutofit fontScale="85000" lnSpcReduction="20000"/>
          </a:bodyPr>
          <a:lstStyle/>
          <a:p>
            <a:r>
              <a:rPr lang="en-US" dirty="0"/>
              <a:t>But here’s my husband,</a:t>
            </a:r>
            <a:br>
              <a:rPr lang="en-US" dirty="0"/>
            </a:br>
            <a:r>
              <a:rPr lang="en-US" dirty="0"/>
              <a:t>And so much duty as my mother showed</a:t>
            </a:r>
            <a:br>
              <a:rPr lang="en-US" dirty="0"/>
            </a:br>
            <a:r>
              <a:rPr lang="en-US" dirty="0"/>
              <a:t>To you, preferring you before her father,</a:t>
            </a:r>
            <a:br>
              <a:rPr lang="en-US" dirty="0"/>
            </a:br>
            <a:r>
              <a:rPr lang="en-US" dirty="0"/>
              <a:t>So much I challenge that I may profess</a:t>
            </a:r>
            <a:br>
              <a:rPr lang="en-US" dirty="0"/>
            </a:br>
            <a:r>
              <a:rPr lang="en-US" dirty="0"/>
              <a:t>Due to the Moor my lord</a:t>
            </a:r>
            <a:r>
              <a:rPr lang="en-US" dirty="0" smtClean="0"/>
              <a:t>.</a:t>
            </a:r>
          </a:p>
          <a:p>
            <a:endParaRPr lang="en-US" dirty="0"/>
          </a:p>
          <a:p>
            <a:r>
              <a:rPr lang="en-US" dirty="0"/>
              <a:t>The duke’s meeting with his senators about the imminent Turkish invasion of Cyprus takes an unexpected turn when a sailor arrives and announces that the Turks seem to have turned toward Rhodes, another island controlled by Venice. </a:t>
            </a:r>
            <a:endParaRPr lang="en-US" dirty="0" smtClean="0"/>
          </a:p>
          <a:p>
            <a:endParaRPr lang="en-US" dirty="0" smtClean="0"/>
          </a:p>
          <a:p>
            <a:r>
              <a:rPr lang="en-US" dirty="0" smtClean="0"/>
              <a:t>One </a:t>
            </a:r>
            <a:r>
              <a:rPr lang="en-US" dirty="0"/>
              <a:t>of the senators guesses that the Turks’ change of course is intended to mislead the Venetians, because Cyprus is more important to the Turks and far more vulnerable than Rhodes. </a:t>
            </a:r>
            <a:endParaRPr lang="en-US" dirty="0" smtClean="0"/>
          </a:p>
          <a:p>
            <a:endParaRPr lang="en-US" dirty="0" smtClean="0"/>
          </a:p>
          <a:p>
            <a:r>
              <a:rPr lang="en-US" dirty="0" smtClean="0"/>
              <a:t>This </a:t>
            </a:r>
            <a:r>
              <a:rPr lang="en-US" dirty="0"/>
              <a:t>guess proves to be correct, as another messenger arrives to report that the Turks have joined with more forces and are heading back toward Cyprus.</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t>Act I, Scene III</a:t>
            </a:r>
            <a:endParaRPr lang="en-US" dirty="0"/>
          </a:p>
        </p:txBody>
      </p:sp>
      <p:sp>
        <p:nvSpPr>
          <p:cNvPr id="3" name="Content Placeholder 2"/>
          <p:cNvSpPr>
            <a:spLocks noGrp="1"/>
          </p:cNvSpPr>
          <p:nvPr>
            <p:ph idx="1"/>
          </p:nvPr>
        </p:nvSpPr>
        <p:spPr>
          <a:xfrm>
            <a:off x="457200" y="1066800"/>
            <a:ext cx="8458200" cy="5638800"/>
          </a:xfrm>
        </p:spPr>
        <p:txBody>
          <a:bodyPr>
            <a:normAutofit fontScale="70000" lnSpcReduction="20000"/>
          </a:bodyPr>
          <a:lstStyle/>
          <a:p>
            <a:r>
              <a:rPr lang="en-US" dirty="0"/>
              <a:t>This military meeting is interrupted by the arrival of Brabanzio, Othello, Cassio, Iago, Roderigo, and officers. </a:t>
            </a:r>
            <a:endParaRPr lang="en-US" dirty="0" smtClean="0"/>
          </a:p>
          <a:p>
            <a:endParaRPr lang="en-US" dirty="0"/>
          </a:p>
          <a:p>
            <a:r>
              <a:rPr lang="en-US" dirty="0" err="1" smtClean="0"/>
              <a:t>Brabanzio</a:t>
            </a:r>
            <a:r>
              <a:rPr lang="en-US" dirty="0" smtClean="0"/>
              <a:t> </a:t>
            </a:r>
            <a:r>
              <a:rPr lang="en-US" dirty="0"/>
              <a:t>demands that all state business be put aside to address his own grievance—his daughter has been stolen from him by spells and potions purchased from charlatans. </a:t>
            </a:r>
            <a:endParaRPr lang="en-US" dirty="0" smtClean="0"/>
          </a:p>
          <a:p>
            <a:endParaRPr lang="en-US" dirty="0"/>
          </a:p>
          <a:p>
            <a:r>
              <a:rPr lang="en-US" dirty="0" smtClean="0"/>
              <a:t>The </a:t>
            </a:r>
            <a:r>
              <a:rPr lang="en-US" dirty="0"/>
              <a:t>duke is initially eager to take Brabanzio’s side, but he becomes more skeptical when he learns that Othello is the man accused. </a:t>
            </a:r>
            <a:endParaRPr lang="en-US" dirty="0" smtClean="0"/>
          </a:p>
          <a:p>
            <a:endParaRPr lang="en-US" dirty="0"/>
          </a:p>
          <a:p>
            <a:r>
              <a:rPr lang="en-US" dirty="0" smtClean="0"/>
              <a:t>The </a:t>
            </a:r>
            <a:r>
              <a:rPr lang="en-US" dirty="0"/>
              <a:t>duke gives Othello the chance to speak for himself. </a:t>
            </a:r>
            <a:endParaRPr lang="en-US" dirty="0" smtClean="0"/>
          </a:p>
          <a:p>
            <a:endParaRPr lang="en-US" dirty="0" smtClean="0"/>
          </a:p>
          <a:p>
            <a:r>
              <a:rPr lang="en-US" dirty="0" smtClean="0"/>
              <a:t>Othello </a:t>
            </a:r>
            <a:r>
              <a:rPr lang="en-US" dirty="0"/>
              <a:t>admits that he married Desdemona, but he denies having used magic to woo her and claims that Desdemona will support his story. </a:t>
            </a:r>
            <a:endParaRPr lang="en-US" dirty="0" smtClean="0"/>
          </a:p>
          <a:p>
            <a:endParaRPr lang="en-US" dirty="0"/>
          </a:p>
          <a:p>
            <a:r>
              <a:rPr lang="en-US" dirty="0" err="1" smtClean="0"/>
              <a:t>Theloo</a:t>
            </a:r>
            <a:r>
              <a:rPr lang="en-US" dirty="0" smtClean="0"/>
              <a:t> </a:t>
            </a:r>
            <a:r>
              <a:rPr lang="en-US" dirty="0"/>
              <a:t>explains that Brabanzio frequently invited him to his house and questioned him about his remarkable life story, full of harrowing battles, travels outside the civilized world, and dramatic reversals of fortune. </a:t>
            </a:r>
            <a:endParaRPr lang="en-US" dirty="0" smtClean="0"/>
          </a:p>
          <a:p>
            <a:endParaRPr lang="en-US" dirty="0"/>
          </a:p>
          <a:p>
            <a:r>
              <a:rPr lang="en-US" dirty="0" smtClean="0"/>
              <a:t>Desdemona </a:t>
            </a:r>
            <a:r>
              <a:rPr lang="en-US" dirty="0"/>
              <a:t>overheard parts of the story and found a convenient time to ask Othello to retell it to her. Desdemona was moved to love Othello by his story.</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762000"/>
          </a:xfrm>
        </p:spPr>
        <p:txBody>
          <a:bodyPr>
            <a:normAutofit fontScale="90000"/>
          </a:bodyPr>
          <a:lstStyle/>
          <a:p>
            <a:r>
              <a:rPr lang="en-US" dirty="0" smtClean="0"/>
              <a:t>Act I, Scene III</a:t>
            </a:r>
            <a:endParaRPr lang="en-US" dirty="0"/>
          </a:p>
        </p:txBody>
      </p:sp>
      <p:sp>
        <p:nvSpPr>
          <p:cNvPr id="3" name="Content Placeholder 2"/>
          <p:cNvSpPr>
            <a:spLocks noGrp="1"/>
          </p:cNvSpPr>
          <p:nvPr>
            <p:ph idx="1"/>
          </p:nvPr>
        </p:nvSpPr>
        <p:spPr>
          <a:xfrm>
            <a:off x="457200" y="1066800"/>
            <a:ext cx="8458200" cy="5562600"/>
          </a:xfrm>
        </p:spPr>
        <p:txBody>
          <a:bodyPr>
            <a:normAutofit fontScale="92500" lnSpcReduction="20000"/>
          </a:bodyPr>
          <a:lstStyle/>
          <a:p>
            <a:r>
              <a:rPr lang="en-US" dirty="0"/>
              <a:t>The duke is persuaded by Othello’s tale, dismissing Brabanzio’s claim by remarking that the story probably would win his own daughter. </a:t>
            </a:r>
            <a:endParaRPr lang="en-US" dirty="0" smtClean="0"/>
          </a:p>
          <a:p>
            <a:endParaRPr lang="en-US" dirty="0"/>
          </a:p>
          <a:p>
            <a:r>
              <a:rPr lang="en-US" dirty="0" smtClean="0"/>
              <a:t>Desdemona </a:t>
            </a:r>
            <a:r>
              <a:rPr lang="en-US" dirty="0"/>
              <a:t>enters, and Brabanzio asks her to tell those present to whom she owes the most obedience. </a:t>
            </a:r>
            <a:endParaRPr lang="en-US" dirty="0" smtClean="0"/>
          </a:p>
          <a:p>
            <a:endParaRPr lang="en-US" dirty="0"/>
          </a:p>
          <a:p>
            <a:r>
              <a:rPr lang="en-US" dirty="0" err="1" smtClean="0"/>
              <a:t>Brabanzio</a:t>
            </a:r>
            <a:r>
              <a:rPr lang="en-US" dirty="0" smtClean="0"/>
              <a:t> </a:t>
            </a:r>
            <a:r>
              <a:rPr lang="en-US" dirty="0"/>
              <a:t>clearly expects her to say her father</a:t>
            </a:r>
            <a:r>
              <a:rPr lang="en-US" dirty="0" smtClean="0"/>
              <a:t>.</a:t>
            </a:r>
          </a:p>
          <a:p>
            <a:r>
              <a:rPr lang="en-US" dirty="0" smtClean="0"/>
              <a:t> </a:t>
            </a:r>
          </a:p>
          <a:p>
            <a:r>
              <a:rPr lang="en-US" dirty="0" smtClean="0"/>
              <a:t>Desdemona</a:t>
            </a:r>
            <a:r>
              <a:rPr lang="en-US" dirty="0"/>
              <a:t>, however, confirms that she married Othello of her own free will and that, like her own mother before her, she must shift her primary loyalty from father to husband. </a:t>
            </a:r>
            <a:endParaRPr lang="en-US" dirty="0" smtClean="0"/>
          </a:p>
          <a:p>
            <a:endParaRPr lang="en-US" dirty="0"/>
          </a:p>
          <a:p>
            <a:r>
              <a:rPr lang="en-US" dirty="0" err="1" smtClean="0"/>
              <a:t>Brabanzio</a:t>
            </a:r>
            <a:r>
              <a:rPr lang="en-US" dirty="0" smtClean="0"/>
              <a:t> </a:t>
            </a:r>
            <a:r>
              <a:rPr lang="en-US" dirty="0"/>
              <a:t>reluctantly resigns himself to her decision and allows the court to return to state affairs.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685800"/>
          </a:xfrm>
        </p:spPr>
        <p:txBody>
          <a:bodyPr>
            <a:normAutofit fontScale="90000"/>
          </a:bodyPr>
          <a:lstStyle/>
          <a:p>
            <a:r>
              <a:rPr lang="en-US" dirty="0" smtClean="0"/>
              <a:t>Act I, Scene III</a:t>
            </a:r>
            <a:endParaRPr lang="en-US" dirty="0"/>
          </a:p>
        </p:txBody>
      </p:sp>
      <p:sp>
        <p:nvSpPr>
          <p:cNvPr id="3" name="Content Placeholder 2"/>
          <p:cNvSpPr>
            <a:spLocks noGrp="1"/>
          </p:cNvSpPr>
          <p:nvPr>
            <p:ph idx="1"/>
          </p:nvPr>
        </p:nvSpPr>
        <p:spPr>
          <a:xfrm>
            <a:off x="457200" y="1295400"/>
            <a:ext cx="8229600" cy="5029200"/>
          </a:xfrm>
        </p:spPr>
        <p:txBody>
          <a:bodyPr>
            <a:normAutofit fontScale="92500"/>
          </a:bodyPr>
          <a:lstStyle/>
          <a:p>
            <a:r>
              <a:rPr lang="en-US" dirty="0"/>
              <a:t>The duke decides that Othello must go to Cyprus to defend the island from the Turks. </a:t>
            </a:r>
            <a:endParaRPr lang="en-US" dirty="0" smtClean="0"/>
          </a:p>
          <a:p>
            <a:endParaRPr lang="en-US" dirty="0"/>
          </a:p>
          <a:p>
            <a:r>
              <a:rPr lang="en-US" dirty="0" smtClean="0"/>
              <a:t>Othello </a:t>
            </a:r>
            <a:r>
              <a:rPr lang="en-US" dirty="0"/>
              <a:t>is willing and ready to go, and he asks that appropriate accommodations be provided for his wife. </a:t>
            </a:r>
            <a:endParaRPr lang="en-US" dirty="0" smtClean="0"/>
          </a:p>
          <a:p>
            <a:endParaRPr lang="en-US" dirty="0" smtClean="0"/>
          </a:p>
          <a:p>
            <a:r>
              <a:rPr lang="en-US" dirty="0" smtClean="0"/>
              <a:t>The </a:t>
            </a:r>
            <a:r>
              <a:rPr lang="en-US" dirty="0"/>
              <a:t>duke suggests that she stay with her father, but neither Desdemona nor Brabanzio nor Othello will accept this, and Desdemona asks to be allowed to go with Othello. </a:t>
            </a:r>
            <a:endParaRPr lang="en-US" dirty="0" smtClean="0"/>
          </a:p>
          <a:p>
            <a:endParaRPr lang="en-US" dirty="0"/>
          </a:p>
          <a:p>
            <a:r>
              <a:rPr lang="en-US" dirty="0" smtClean="0"/>
              <a:t>The </a:t>
            </a:r>
            <a:r>
              <a:rPr lang="en-US" dirty="0"/>
              <a:t>couple then leaves to prepare for the night’s voyage.</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685800"/>
          </a:xfrm>
        </p:spPr>
        <p:txBody>
          <a:bodyPr>
            <a:normAutofit fontScale="90000"/>
          </a:bodyPr>
          <a:lstStyle/>
          <a:p>
            <a:r>
              <a:rPr lang="en-US" dirty="0" smtClean="0"/>
              <a:t>Act I, Scene III</a:t>
            </a:r>
            <a:endParaRPr lang="en-US" dirty="0"/>
          </a:p>
        </p:txBody>
      </p:sp>
      <p:sp>
        <p:nvSpPr>
          <p:cNvPr id="3" name="Content Placeholder 2"/>
          <p:cNvSpPr>
            <a:spLocks noGrp="1"/>
          </p:cNvSpPr>
          <p:nvPr>
            <p:ph idx="1"/>
          </p:nvPr>
        </p:nvSpPr>
        <p:spPr>
          <a:xfrm>
            <a:off x="457200" y="1143000"/>
            <a:ext cx="8534400" cy="5562600"/>
          </a:xfrm>
        </p:spPr>
        <p:txBody>
          <a:bodyPr>
            <a:normAutofit fontScale="70000" lnSpcReduction="20000"/>
          </a:bodyPr>
          <a:lstStyle/>
          <a:p>
            <a:r>
              <a:rPr lang="en-US" dirty="0"/>
              <a:t>The stage is cleared, leaving only Roderigo and Iago. </a:t>
            </a:r>
            <a:endParaRPr lang="en-US" dirty="0" smtClean="0"/>
          </a:p>
          <a:p>
            <a:endParaRPr lang="en-US" dirty="0" smtClean="0"/>
          </a:p>
          <a:p>
            <a:r>
              <a:rPr lang="en-US" dirty="0" smtClean="0"/>
              <a:t>Once </a:t>
            </a:r>
            <a:r>
              <a:rPr lang="en-US" dirty="0"/>
              <a:t>again, Roderigo feels that his hopes of winning Desdemona have been dashed, but Iago insists that all will be well. </a:t>
            </a:r>
            <a:endParaRPr lang="en-US" dirty="0" smtClean="0"/>
          </a:p>
          <a:p>
            <a:endParaRPr lang="en-US" dirty="0"/>
          </a:p>
          <a:p>
            <a:r>
              <a:rPr lang="en-US" dirty="0" smtClean="0"/>
              <a:t>Iago </a:t>
            </a:r>
            <a:r>
              <a:rPr lang="en-US" dirty="0"/>
              <a:t>mocks Roderigo for threatening to drown himself, and Roderigo protests that he can’t help being tormented by love. </a:t>
            </a:r>
            <a:endParaRPr lang="en-US" dirty="0" smtClean="0"/>
          </a:p>
          <a:p>
            <a:endParaRPr lang="en-US" dirty="0" smtClean="0"/>
          </a:p>
          <a:p>
            <a:r>
              <a:rPr lang="en-US" dirty="0" smtClean="0"/>
              <a:t>Iago </a:t>
            </a:r>
            <a:r>
              <a:rPr lang="en-US" dirty="0"/>
              <a:t>contradicts him, asserting that people can choose at will what they want to be. “Put but money in thy purse,” Iago tells Roderigo repeatedly in the paragraph that spans lines 329–351, urging him to follow him to Cyprus. Iago promises to work everything out from there. </a:t>
            </a:r>
            <a:endParaRPr lang="en-US" dirty="0" smtClean="0"/>
          </a:p>
          <a:p>
            <a:endParaRPr lang="en-US" dirty="0" smtClean="0"/>
          </a:p>
          <a:p>
            <a:r>
              <a:rPr lang="en-US" dirty="0" smtClean="0"/>
              <a:t>When </a:t>
            </a:r>
            <a:r>
              <a:rPr lang="en-US" dirty="0"/>
              <a:t>Roderigo leaves, Iago delivers his first soliloquy, declaring his hatred for Othello and his suspicion that Othello has slept with his wife, Emilia. </a:t>
            </a:r>
            <a:endParaRPr lang="en-US" dirty="0" smtClean="0"/>
          </a:p>
          <a:p>
            <a:endParaRPr lang="en-US" dirty="0"/>
          </a:p>
          <a:p>
            <a:r>
              <a:rPr lang="en-US" dirty="0" smtClean="0"/>
              <a:t>Iago</a:t>
            </a:r>
            <a:r>
              <a:rPr lang="en-US" dirty="0" smtClean="0"/>
              <a:t> </a:t>
            </a:r>
            <a:r>
              <a:rPr lang="en-US" dirty="0"/>
              <a:t>lays out his plan to cheat Roderigo out of his money, to convince Othello that Cassio has slept with Desdemona, and to use Othello’s honest and unsuspecting nature to bring him to his demise.</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28</TotalTime>
  <Words>574</Words>
  <Application>Microsoft Office PowerPoint</Application>
  <PresentationFormat>On-screen Show (4:3)</PresentationFormat>
  <Paragraphs>54</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Flow</vt:lpstr>
      <vt:lpstr>Othello</vt:lpstr>
      <vt:lpstr>Act I, Scene III</vt:lpstr>
      <vt:lpstr>Act I, Scene III</vt:lpstr>
      <vt:lpstr>Act I, Scene III</vt:lpstr>
      <vt:lpstr>Act I, Scene III</vt:lpstr>
      <vt:lpstr>Act I, Scene III</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Othello</dc:title>
  <dc:creator>Windows User</dc:creator>
  <cp:lastModifiedBy>Windows User</cp:lastModifiedBy>
  <cp:revision>5</cp:revision>
  <cp:lastPrinted>2015-02-23T17:47:41Z</cp:lastPrinted>
  <dcterms:created xsi:type="dcterms:W3CDTF">2011-10-04T15:22:15Z</dcterms:created>
  <dcterms:modified xsi:type="dcterms:W3CDTF">2015-02-23T18:01:43Z</dcterms:modified>
</cp:coreProperties>
</file>